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00503000000020004" pitchFamily="2" charset="0"/>
      <p:regular r:id="rId13"/>
      <p:bold r:id="rId14"/>
      <p:italic r:id="rId15"/>
      <p:boldItalic r:id="rId16"/>
    </p:embeddedFont>
    <p:embeddedFont>
      <p:font typeface="Orbitron Medium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0224d26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90224d261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90224d261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0224d26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90224d26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90224d261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2fa0b2939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c2fa0b2939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2fa0b29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2fa0b29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329596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329596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3998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1" y="2800350"/>
            <a:ext cx="9144000" cy="2343300"/>
          </a:xfrm>
          <a:prstGeom prst="rect">
            <a:avLst/>
          </a:prstGeom>
          <a:solidFill>
            <a:srgbClr val="0074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0758" y="4179807"/>
            <a:ext cx="999131" cy="59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39" y="4119802"/>
            <a:ext cx="712547" cy="71254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85962" y="2882504"/>
            <a:ext cx="6483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 Medium"/>
              <a:buNone/>
              <a:defRPr sz="2800">
                <a:solidFill>
                  <a:schemeClr val="lt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5157" y="4173202"/>
            <a:ext cx="466425" cy="60574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85962" y="3550577"/>
            <a:ext cx="2357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1" y="0"/>
            <a:ext cx="2286000" cy="1432800"/>
          </a:xfrm>
          <a:prstGeom prst="rect">
            <a:avLst/>
          </a:prstGeom>
          <a:solidFill>
            <a:srgbClr val="0074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385962" y="4440236"/>
            <a:ext cx="2357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079" y="173794"/>
            <a:ext cx="1259840" cy="1085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17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preserve="1">
  <p:cSld name="2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58"/>
              <a:buFont typeface="Arial"/>
              <a:buNone/>
            </a:pPr>
            <a:endParaRPr sz="725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2349" y="402192"/>
            <a:ext cx="4219303" cy="36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668955" y="4732653"/>
            <a:ext cx="1641475" cy="22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ngvla.nrao.edu</a:t>
            </a:r>
            <a:endParaRPr sz="18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1189" y="4356130"/>
            <a:ext cx="3030279" cy="1010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525617"/>
            <a:ext cx="9144000" cy="618000"/>
          </a:xfrm>
          <a:prstGeom prst="rect">
            <a:avLst/>
          </a:prstGeom>
          <a:solidFill>
            <a:srgbClr val="0074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 rot="10800000">
            <a:off x="0" y="452561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163B7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587318" y="4677711"/>
            <a:ext cx="409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9191" y="4648409"/>
            <a:ext cx="627708" cy="37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4965" y="4610711"/>
            <a:ext cx="447661" cy="44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985" y="4644259"/>
            <a:ext cx="293033" cy="3805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-1" y="0"/>
            <a:ext cx="1365000" cy="1004700"/>
          </a:xfrm>
          <a:prstGeom prst="rect">
            <a:avLst/>
          </a:prstGeom>
          <a:solidFill>
            <a:srgbClr val="0074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464" y="129387"/>
            <a:ext cx="866140" cy="74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2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5925" y="3773210"/>
            <a:ext cx="6414900" cy="91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800"/>
              <a:buNone/>
            </a:pPr>
            <a:r>
              <a:rPr lang="en" dirty="0"/>
              <a:t>Science Use Case Slides</a:t>
            </a:r>
            <a:br>
              <a:rPr lang="en" dirty="0"/>
            </a:br>
            <a:r>
              <a:rPr lang="en" dirty="0"/>
              <a:t>January 2023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85962" y="3105140"/>
            <a:ext cx="6483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SWG2: Astrochemistry &amp; the molecular emergence of life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587318" y="1215504"/>
            <a:ext cx="7886700" cy="3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65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Helvetica Neue"/>
              <a:buChar char="●"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Astrochemical models are needed to predict </a:t>
            </a: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compositions of gas and ice in pp disks based on</a:t>
            </a: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 detectable simple gas species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65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Helvetica Neue"/>
              <a:buChar char="●"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In earlier stages of star formation, larger molecular inventories can be observed, providing an opportunity to tune our models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65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Helvetica Neue"/>
              <a:buChar char="●"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Line confusion limit has already been reached for ALMA, but there is significant discovery space left at cm wavelengths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65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Helvetica Neue"/>
              <a:buChar char="●"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Detecting new molecules and characterizing physical-chemical evolution in early star forming stages will anchor astrochemistry models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6550" algn="l" rtl="0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SzPts val="1700"/>
              <a:buFont typeface="Helvetica Neue"/>
              <a:buChar char="●"/>
            </a:pPr>
            <a:r>
              <a:rPr lang="en" sz="1700" i="1">
                <a:latin typeface="Helvetica Neue"/>
                <a:ea typeface="Helvetica Neue"/>
                <a:cs typeface="Helvetica Neue"/>
                <a:sym typeface="Helvetica Neue"/>
              </a:rPr>
              <a:t>Requires</a:t>
            </a: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: High sensitivity, high spatial resolution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515301" y="10600"/>
            <a:ext cx="742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46" b="1">
                <a:solidFill>
                  <a:schemeClr val="dk1"/>
                </a:solidFill>
              </a:rPr>
              <a:t>Observing the Effects of Chemistry on Exoplanets and Planet Formation</a:t>
            </a:r>
            <a:endParaRPr sz="1946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51">
                <a:solidFill>
                  <a:schemeClr val="dk1"/>
                </a:solidFill>
              </a:rPr>
              <a:t>McGuire, Bergin, Blake, Burkhardt, Cleeves, Loomis,</a:t>
            </a:r>
            <a:r>
              <a:rPr lang="en" sz="1251">
                <a:solidFill>
                  <a:schemeClr val="dk1"/>
                </a:solidFill>
              </a:rPr>
              <a:t> </a:t>
            </a:r>
            <a:r>
              <a:rPr lang="en" sz="1551">
                <a:solidFill>
                  <a:schemeClr val="dk1"/>
                </a:solidFill>
              </a:rPr>
              <a:t>Remijan,</a:t>
            </a:r>
            <a:r>
              <a:rPr lang="en" sz="1251">
                <a:solidFill>
                  <a:schemeClr val="dk1"/>
                </a:solidFill>
              </a:rPr>
              <a:t> </a:t>
            </a:r>
            <a:r>
              <a:rPr lang="en" sz="1551">
                <a:solidFill>
                  <a:schemeClr val="dk1"/>
                </a:solidFill>
              </a:rPr>
              <a:t>Shingledecker,</a:t>
            </a:r>
            <a:r>
              <a:rPr lang="en" sz="1251">
                <a:solidFill>
                  <a:schemeClr val="dk1"/>
                </a:solidFill>
              </a:rPr>
              <a:t> </a:t>
            </a:r>
            <a:r>
              <a:rPr lang="en" sz="1551">
                <a:solidFill>
                  <a:schemeClr val="dk1"/>
                </a:solidFill>
              </a:rPr>
              <a:t>Willis</a:t>
            </a:r>
            <a:endParaRPr sz="215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380550" y="0"/>
            <a:ext cx="77634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46" b="1">
                <a:solidFill>
                  <a:schemeClr val="dk1"/>
                </a:solidFill>
              </a:rPr>
              <a:t>Extragalactic Astrochemistry</a:t>
            </a:r>
            <a:endParaRPr sz="1946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51">
                <a:solidFill>
                  <a:schemeClr val="dk1"/>
                </a:solidFill>
              </a:rPr>
              <a:t>Gorski</a:t>
            </a:r>
            <a:endParaRPr sz="1946" b="1">
              <a:solidFill>
                <a:schemeClr val="dk1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76200" y="1221329"/>
            <a:ext cx="4064700" cy="3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chemical evolution of the ISM can be traced along the X1-X2 orbits of galaxies and an opportunity to tune star formation driven chemical evolution (e.g., Meier &amp; Turner 2005, Harada+2019)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0200" algn="l" rtl="0">
              <a:lnSpc>
                <a:spcPct val="7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clarify how galaxies evolve via constraints on the physical conditions, cosmic ray ionization rates, nuclear activity diagnostics (e.g., shocks, mechanical heating, outflow chemistry, etc.; Aalto+2015, Izumi+2016, Viti+2014, Garcia-Burillo+2017, Harada+2021)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224" y="626450"/>
            <a:ext cx="2257225" cy="35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230151" y="4129575"/>
            <a:ext cx="174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C1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Meier &amp; Turner 2005</a:t>
            </a:r>
            <a:endParaRPr sz="1000">
              <a:solidFill>
                <a:srgbClr val="FFC1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4321" r="67191" b="9240"/>
          <a:stretch/>
        </p:blipFill>
        <p:spPr>
          <a:xfrm>
            <a:off x="6362225" y="824675"/>
            <a:ext cx="2708552" cy="33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362225" y="41295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C1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Harada+2019</a:t>
            </a:r>
            <a:endParaRPr sz="1000">
              <a:solidFill>
                <a:srgbClr val="FFC1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380550" y="0"/>
            <a:ext cx="77634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46" b="1">
                <a:solidFill>
                  <a:schemeClr val="dk1"/>
                </a:solidFill>
              </a:rPr>
              <a:t>Extragalactic Astrochemistry</a:t>
            </a:r>
            <a:endParaRPr sz="1946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51">
                <a:solidFill>
                  <a:schemeClr val="dk1"/>
                </a:solidFill>
              </a:rPr>
              <a:t>Gorski</a:t>
            </a:r>
            <a:endParaRPr sz="1946" b="1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76200" y="1261082"/>
            <a:ext cx="4495800" cy="3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early stages of AGN evolution is obscured by extreme </a:t>
            </a:r>
            <a:r>
              <a:rPr lang="en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columensities</a:t>
            </a: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(e.g., Barcos-Muños+2015, Martìn+2016, Falstad+2021) and frequencies above 80 GHz are opaque. The cm wavelength regime is more transparent, thus there exists significant opportunity for discovery.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3020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Nuclear regions of galaxies show evidence for biologically relevant chemistry and the most massive environment to test chemical evolution models (Gorski+2022).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7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l="1965" t="4550" r="1705" b="11809"/>
          <a:stretch/>
        </p:blipFill>
        <p:spPr>
          <a:xfrm>
            <a:off x="4475200" y="2732275"/>
            <a:ext cx="4579950" cy="1712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4475201" y="2387100"/>
            <a:ext cx="174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C1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Gorski+2022</a:t>
            </a:r>
            <a:endParaRPr sz="1200">
              <a:solidFill>
                <a:srgbClr val="FFC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43401" y="4179650"/>
            <a:ext cx="174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C1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Aalto+2015</a:t>
            </a:r>
            <a:endParaRPr sz="1200">
              <a:solidFill>
                <a:srgbClr val="FFC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l="15167" b="16001"/>
          <a:stretch/>
        </p:blipFill>
        <p:spPr>
          <a:xfrm>
            <a:off x="4343400" y="603975"/>
            <a:ext cx="4579949" cy="18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343400" y="449150"/>
            <a:ext cx="415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63B71"/>
                </a:solidFill>
              </a:rPr>
              <a:t>Methanimine (CH</a:t>
            </a:r>
            <a:r>
              <a:rPr lang="en" sz="800" i="1">
                <a:solidFill>
                  <a:srgbClr val="163B71"/>
                </a:solidFill>
              </a:rPr>
              <a:t>2</a:t>
            </a:r>
            <a:r>
              <a:rPr lang="en" sz="1200" i="1">
                <a:solidFill>
                  <a:srgbClr val="163B71"/>
                </a:solidFill>
              </a:rPr>
              <a:t>NH)</a:t>
            </a:r>
            <a:endParaRPr sz="1200" i="1">
              <a:solidFill>
                <a:srgbClr val="163B7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75" y="-98500"/>
            <a:ext cx="8839199" cy="468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7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326</Words>
  <Application>Microsoft Macintosh PowerPoint</Application>
  <PresentationFormat>On-screen Show (16:9)</PresentationFormat>
  <Paragraphs>24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Helvetica Neue</vt:lpstr>
      <vt:lpstr>Orbitron Medium</vt:lpstr>
      <vt:lpstr>Arial</vt:lpstr>
      <vt:lpstr>Calibri</vt:lpstr>
      <vt:lpstr>Simple Light</vt:lpstr>
      <vt:lpstr>SWG2: Astrochemistry &amp; the molecular emergence of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ngVLA Science Use Cases</dc:title>
  <cp:lastModifiedBy>Murphy, Eric Joseph (ejm4v)</cp:lastModifiedBy>
  <cp:revision>3</cp:revision>
  <dcterms:modified xsi:type="dcterms:W3CDTF">2023-01-06T13:31:11Z</dcterms:modified>
</cp:coreProperties>
</file>