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0.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11.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2"/>
  </p:notesMasterIdLst>
  <p:sldIdLst>
    <p:sldId id="259" r:id="rId2"/>
    <p:sldId id="492" r:id="rId3"/>
    <p:sldId id="575" r:id="rId4"/>
    <p:sldId id="576" r:id="rId5"/>
    <p:sldId id="560" r:id="rId6"/>
    <p:sldId id="464" r:id="rId7"/>
    <p:sldId id="277" r:id="rId8"/>
    <p:sldId id="348" r:id="rId9"/>
    <p:sldId id="577" r:id="rId10"/>
    <p:sldId id="266" r:id="rId11"/>
    <p:sldId id="484" r:id="rId12"/>
    <p:sldId id="518" r:id="rId13"/>
    <p:sldId id="550" r:id="rId14"/>
    <p:sldId id="302" r:id="rId15"/>
    <p:sldId id="585" r:id="rId16"/>
    <p:sldId id="468" r:id="rId17"/>
    <p:sldId id="438" r:id="rId18"/>
    <p:sldId id="469" r:id="rId19"/>
    <p:sldId id="443" r:id="rId20"/>
    <p:sldId id="513" r:id="rId21"/>
    <p:sldId id="586" r:id="rId22"/>
    <p:sldId id="490" r:id="rId23"/>
    <p:sldId id="303" r:id="rId24"/>
    <p:sldId id="268" r:id="rId25"/>
    <p:sldId id="306" r:id="rId26"/>
    <p:sldId id="270" r:id="rId27"/>
    <p:sldId id="316" r:id="rId28"/>
    <p:sldId id="327" r:id="rId29"/>
    <p:sldId id="310" r:id="rId30"/>
    <p:sldId id="578" r:id="rId31"/>
    <p:sldId id="351" r:id="rId32"/>
    <p:sldId id="353" r:id="rId33"/>
    <p:sldId id="538" r:id="rId34"/>
    <p:sldId id="593" r:id="rId35"/>
    <p:sldId id="358" r:id="rId36"/>
    <p:sldId id="580" r:id="rId37"/>
    <p:sldId id="493" r:id="rId38"/>
    <p:sldId id="584" r:id="rId39"/>
    <p:sldId id="542" r:id="rId40"/>
    <p:sldId id="261" r:id="rId4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70A5"/>
    <a:srgbClr val="163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6" autoAdjust="0"/>
    <p:restoredTop sz="74871"/>
  </p:normalViewPr>
  <p:slideViewPr>
    <p:cSldViewPr snapToGrid="0" snapToObjects="1" showGuides="1">
      <p:cViewPr varScale="1">
        <p:scale>
          <a:sx n="97" d="100"/>
          <a:sy n="97" d="100"/>
        </p:scale>
        <p:origin x="1232" y="192"/>
      </p:cViewPr>
      <p:guideLst>
        <p:guide orient="horz" pos="1620"/>
        <p:guide pos="2880"/>
      </p:guideLst>
    </p:cSldViewPr>
  </p:slideViewPr>
  <p:outlineViewPr>
    <p:cViewPr>
      <p:scale>
        <a:sx n="33" d="100"/>
        <a:sy n="33" d="100"/>
      </p:scale>
      <p:origin x="0" y="-16448"/>
    </p:cViewPr>
    <p:sldLst>
      <p:sld r:id="rId1" collapse="1"/>
    </p:sldLst>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02BE4-89DD-6548-82D3-2826A713AC64}" type="datetimeFigureOut">
              <a:rPr lang="en-US" smtClean="0"/>
              <a:t>6/7/21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A6C1E-B574-9248-808E-C0199F168871}" type="slidenum">
              <a:rPr lang="en-US" smtClean="0"/>
              <a:t>‹#›</a:t>
            </a:fld>
            <a:endParaRPr lang="en-US"/>
          </a:p>
        </p:txBody>
      </p:sp>
    </p:spTree>
    <p:extLst>
      <p:ext uri="{BB962C8B-B14F-4D97-AF65-F5344CB8AC3E}">
        <p14:creationId xmlns:p14="http://schemas.microsoft.com/office/powerpoint/2010/main" val="164628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a:t>
            </a:fld>
            <a:endParaRPr lang="en-US"/>
          </a:p>
        </p:txBody>
      </p:sp>
    </p:spTree>
    <p:extLst>
      <p:ext uri="{BB962C8B-B14F-4D97-AF65-F5344CB8AC3E}">
        <p14:creationId xmlns:p14="http://schemas.microsoft.com/office/powerpoint/2010/main" val="1970173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With 200+ registrants, including 70+ students, the meeting showcased strong community support from current and next-generation users to pursue cutting-edge space and ground-based facilities to tackle the most pressing questions in astrophysics, with a special emphasis on the </a:t>
            </a:r>
            <a:r>
              <a:rPr lang="en-US" sz="1200" b="0" i="0" u="none" strike="noStrike" kern="1200" dirty="0" err="1">
                <a:solidFill>
                  <a:schemeClr val="tx1"/>
                </a:solidFill>
                <a:effectLst/>
                <a:latin typeface="+mn-lt"/>
                <a:ea typeface="+mn-ea"/>
                <a:cs typeface="+mn-cs"/>
              </a:rPr>
              <a:t>ngVLA</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10</a:t>
            </a:fld>
            <a:endParaRPr lang="en-US"/>
          </a:p>
        </p:txBody>
      </p:sp>
    </p:spTree>
    <p:extLst>
      <p:ext uri="{BB962C8B-B14F-4D97-AF65-F5344CB8AC3E}">
        <p14:creationId xmlns:p14="http://schemas.microsoft.com/office/powerpoint/2010/main" val="1331507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3125"/>
            <a:ext cx="4191000" cy="2357438"/>
          </a:xfrm>
        </p:spPr>
      </p:sp>
      <p:sp>
        <p:nvSpPr>
          <p:cNvPr id="3" name="Notes Placeholder 2"/>
          <p:cNvSpPr>
            <a:spLocks noGrp="1"/>
          </p:cNvSpPr>
          <p:nvPr>
            <p:ph type="body" idx="1"/>
          </p:nvPr>
        </p:nvSpPr>
        <p:spPr/>
        <p:txBody>
          <a:bodyPr/>
          <a:lstStyle/>
          <a:p>
            <a:r>
              <a:rPr lang="en-US" dirty="0"/>
              <a:t>Went out t</a:t>
            </a:r>
            <a:r>
              <a:rPr lang="en-US" baseline="0" dirty="0"/>
              <a:t>o the community and asked them to investigate if there was a major science case for such a facility</a:t>
            </a:r>
            <a:r>
              <a:rPr lang="mr-IN" baseline="0" dirty="0"/>
              <a:t>…</a:t>
            </a:r>
            <a:r>
              <a:rPr lang="en-US" baseline="0" dirty="0"/>
              <a:t>   </a:t>
            </a:r>
          </a:p>
          <a:p>
            <a:endParaRPr lang="en-US" baseline="0" dirty="0"/>
          </a:p>
          <a:p>
            <a:r>
              <a:rPr lang="en-US" dirty="0"/>
              <a:t>Major</a:t>
            </a:r>
            <a:r>
              <a:rPr lang="en-US" baseline="0" dirty="0"/>
              <a:t> </a:t>
            </a:r>
            <a:r>
              <a:rPr lang="en-US" dirty="0"/>
              <a:t>community effort.  </a:t>
            </a:r>
          </a:p>
          <a:p>
            <a:endParaRPr lang="en-US" dirty="0"/>
          </a:p>
          <a:p>
            <a:r>
              <a:rPr lang="en-US" dirty="0"/>
              <a:t>Trying to keep it in a single volume of reasonable weight – can’t afford any lawsuits.  </a:t>
            </a:r>
          </a:p>
        </p:txBody>
      </p:sp>
      <p:sp>
        <p:nvSpPr>
          <p:cNvPr id="4" name="Slide Number Placeholder 3"/>
          <p:cNvSpPr>
            <a:spLocks noGrp="1"/>
          </p:cNvSpPr>
          <p:nvPr>
            <p:ph type="sldNum" sz="quarter" idx="10"/>
          </p:nvPr>
        </p:nvSpPr>
        <p:spPr/>
        <p:txBody>
          <a:bodyPr/>
          <a:lstStyle/>
          <a:p>
            <a:fld id="{BECA6C1E-B574-9248-808E-C0199F168871}" type="slidenum">
              <a:rPr lang="en-US" smtClean="0"/>
              <a:t>11</a:t>
            </a:fld>
            <a:endParaRPr lang="en-US" dirty="0"/>
          </a:p>
        </p:txBody>
      </p:sp>
    </p:spTree>
    <p:extLst>
      <p:ext uri="{BB962C8B-B14F-4D97-AF65-F5344CB8AC3E}">
        <p14:creationId xmlns:p14="http://schemas.microsoft.com/office/powerpoint/2010/main" val="141580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3125"/>
            <a:ext cx="4191000" cy="2357438"/>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12</a:t>
            </a:fld>
            <a:endParaRPr lang="en-US" dirty="0"/>
          </a:p>
        </p:txBody>
      </p:sp>
    </p:spTree>
    <p:extLst>
      <p:ext uri="{BB962C8B-B14F-4D97-AF65-F5344CB8AC3E}">
        <p14:creationId xmlns:p14="http://schemas.microsoft.com/office/powerpoint/2010/main" val="3036964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3125"/>
            <a:ext cx="4191000" cy="2357438"/>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AGILITY!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Compact Objects:  Over 850 individuals, predominantly graduate students, registered (see chart). Almost 650 individuals representing 40+ countries attended one or both days.  Talks posted online, with nearly 300 views already.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Short Talk Series: A total of 768 individuals from 47 countries attended one or more presentations. The average attendance at each meeting included over 200 participants, ranging between 150-380, and represented well over 100 institutions. A large percentage of participants were graduate students.  Talks posted online, with nearly 1400 views already!</a:t>
            </a:r>
            <a:endParaRPr lang="en-US" dirty="0"/>
          </a:p>
          <a:p>
            <a:endParaRPr lang="en-US" dirty="0"/>
          </a:p>
          <a:p>
            <a:endParaRPr lang="en-US" dirty="0"/>
          </a:p>
          <a:p>
            <a:r>
              <a:rPr lang="en-US" dirty="0"/>
              <a:t>2018 – Broad, multi-topic conference with parallel sessions</a:t>
            </a:r>
          </a:p>
          <a:p>
            <a:r>
              <a:rPr lang="en-US" dirty="0"/>
              <a:t>2019 – more </a:t>
            </a:r>
            <a:r>
              <a:rPr lang="en-US" dirty="0" err="1"/>
              <a:t>ngVLA</a:t>
            </a:r>
            <a:r>
              <a:rPr lang="en-US" dirty="0"/>
              <a:t>-specific workshop with talks focused on Astro2020 science and </a:t>
            </a:r>
            <a:r>
              <a:rPr lang="en-US" dirty="0" err="1"/>
              <a:t>ngVLA</a:t>
            </a:r>
            <a:r>
              <a:rPr lang="en-US" dirty="0"/>
              <a:t> capabilities. </a:t>
            </a:r>
          </a:p>
          <a:p>
            <a:endParaRPr lang="en-US" dirty="0"/>
          </a:p>
          <a:p>
            <a:r>
              <a:rPr lang="en-US" dirty="0"/>
              <a:t>Both meetings at capacity (~200 and ~120).  </a:t>
            </a:r>
          </a:p>
          <a:p>
            <a:r>
              <a:rPr lang="en-US" dirty="0"/>
              <a:t>Approximately 1/3 of attendees were students at both meetings</a:t>
            </a:r>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13</a:t>
            </a:fld>
            <a:endParaRPr lang="en-US" dirty="0"/>
          </a:p>
        </p:txBody>
      </p:sp>
    </p:spTree>
    <p:extLst>
      <p:ext uri="{BB962C8B-B14F-4D97-AF65-F5344CB8AC3E}">
        <p14:creationId xmlns:p14="http://schemas.microsoft.com/office/powerpoint/2010/main" val="597085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marR="0" lvl="0" indent="-214313" algn="l" defTabSz="914400" rtl="0" eaLnBrk="1" fontAlgn="auto" latinLnBrk="0" hangingPunct="1">
              <a:lnSpc>
                <a:spcPct val="100000"/>
              </a:lnSpc>
              <a:spcBef>
                <a:spcPts val="338"/>
              </a:spcBef>
              <a:spcAft>
                <a:spcPts val="0"/>
              </a:spcAft>
              <a:buClrTx/>
              <a:buSzTx/>
              <a:buFont typeface="Arial" charset="0"/>
              <a:buChar char="•"/>
              <a:tabLst/>
              <a:defRPr/>
            </a:pPr>
            <a:r>
              <a:rPr lang="en-US" sz="2000" b="1" dirty="0"/>
              <a:t>Completed Independent Cost Review</a:t>
            </a:r>
            <a:r>
              <a:rPr lang="en-US" sz="2000" dirty="0"/>
              <a:t> (Oct 2019)</a:t>
            </a:r>
          </a:p>
          <a:p>
            <a:pPr marL="214313" indent="-214313">
              <a:spcBef>
                <a:spcPts val="338"/>
              </a:spcBef>
              <a:buFont typeface="Arial" charset="0"/>
              <a:buChar char="•"/>
              <a:defRPr/>
            </a:pPr>
            <a:endParaRPr lang="en-US" sz="2000" dirty="0">
              <a:cs typeface="Times New Roman"/>
            </a:endParaRPr>
          </a:p>
          <a:p>
            <a:pPr marL="214313" indent="-214313">
              <a:spcBef>
                <a:spcPts val="338"/>
              </a:spcBef>
              <a:buFont typeface="Arial" charset="0"/>
              <a:buChar char="•"/>
              <a:defRPr/>
            </a:pPr>
            <a:r>
              <a:rPr lang="en-US" sz="2000" dirty="0">
                <a:cs typeface="Times New Roman"/>
              </a:rPr>
              <a:t>Science Book published by ASP in Dec 2018</a:t>
            </a:r>
          </a:p>
          <a:p>
            <a:pPr marL="557213" lvl="1" indent="-214313">
              <a:spcBef>
                <a:spcPts val="338"/>
              </a:spcBef>
              <a:buFont typeface="Arial" charset="0"/>
              <a:buChar char="•"/>
              <a:defRPr/>
            </a:pPr>
            <a:r>
              <a:rPr lang="en-US" dirty="0">
                <a:cs typeface="Times New Roman"/>
              </a:rPr>
              <a:t>88 peer-reviewed contributions</a:t>
            </a:r>
          </a:p>
          <a:p>
            <a:pPr marL="557213" lvl="1" indent="-214313">
              <a:spcBef>
                <a:spcPts val="338"/>
              </a:spcBef>
              <a:buFont typeface="Arial" charset="0"/>
              <a:buChar char="•"/>
              <a:defRPr/>
            </a:pPr>
            <a:r>
              <a:rPr lang="en-US" dirty="0">
                <a:cs typeface="Times New Roman"/>
              </a:rPr>
              <a:t>286 unique authors (c.f. 245 in  LSST Science Book)</a:t>
            </a:r>
          </a:p>
          <a:p>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14</a:t>
            </a:fld>
            <a:endParaRPr lang="en-US" dirty="0"/>
          </a:p>
        </p:txBody>
      </p:sp>
    </p:spTree>
    <p:extLst>
      <p:ext uri="{BB962C8B-B14F-4D97-AF65-F5344CB8AC3E}">
        <p14:creationId xmlns:p14="http://schemas.microsoft.com/office/powerpoint/2010/main" val="1912375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15</a:t>
            </a:fld>
            <a:endParaRPr lang="en-US" dirty="0"/>
          </a:p>
        </p:txBody>
      </p:sp>
    </p:spTree>
    <p:extLst>
      <p:ext uri="{BB962C8B-B14F-4D97-AF65-F5344CB8AC3E}">
        <p14:creationId xmlns:p14="http://schemas.microsoft.com/office/powerpoint/2010/main" val="2355531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Turning planet formation science into a time-domain science!</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Of the 3 blobs you see at 5 au, the one associated to the Jupiter-mass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planet is the one in the middle.</a:t>
            </a: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other two blobs in the movie (leading and trailing) are dust particles concentrated in the L4 and L5 Lagrangian points of the star  - Jupiter-mass planet system.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Dust emission comes from the circum-planetary disk orbiting the planet, so the planet is mostly formed in that movie (I say "mostly"  cause material in the circumplanetary disk will accrete onto 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planet, therefore increasing its mass by some amount).</a:t>
            </a:r>
          </a:p>
          <a:p>
            <a:br>
              <a:rPr lang="en-US" sz="1200" b="0" i="0" kern="1200" dirty="0">
                <a:solidFill>
                  <a:schemeClr val="tx1"/>
                </a:solidFill>
                <a:effectLst/>
                <a:latin typeface="+mn-lt"/>
                <a:ea typeface="+mn-ea"/>
                <a:cs typeface="+mn-cs"/>
              </a:rPr>
            </a:br>
            <a:br>
              <a:rPr lang="en-US" dirty="0"/>
            </a:br>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16</a:t>
            </a:fld>
            <a:endParaRPr lang="en-US" dirty="0"/>
          </a:p>
        </p:txBody>
      </p:sp>
    </p:spTree>
    <p:extLst>
      <p:ext uri="{BB962C8B-B14F-4D97-AF65-F5344CB8AC3E}">
        <p14:creationId xmlns:p14="http://schemas.microsoft.com/office/powerpoint/2010/main" val="399857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is a simulation of ~3 complex organic molecules, not currently detected in the ISM, but which are good candidates for detection.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simulation assumes that the emission is coming from a compact, 1" hot core in Sgr B2(N), from molecules with column densities of 10^12 - 10^14 cm-2, at T = 200 K, and with a linewidth of 3 km/s.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simulation does *not* contain any currently-detected species, meaning that a real spectrum in this frequency range would have many, many bright lines off the scale of this graph.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red horizontal line is the ~rms of the current GBT PRIMOS observations.  These suffer greatly from beam dilution, as the 1" source is diluted in a 30" GBT beam.  This rms is about what we can reasonably get with reasonable integration times at the GBT.  Drilling deeper will take far longer than is feasible for a survey.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green line is taken from the ngVLA tech specs page for line sensitivity at 10 km/s in 1 hr, degraded for 0.3 km/s channels.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blue shaded region is the area in which I project, from a statistical analysis of the PRIMOS observations, we will hit line-confusion in this frequency range.  There is little point in integrating more than 3 sigma deeper than this.</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 what are the take-away messages here?</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the ngVLA will almost certainly provide access to a wealth of new molecular detections of molecules </a:t>
            </a:r>
            <a:r>
              <a:rPr lang="en-US" sz="1200" b="1" i="0" kern="1200" dirty="0">
                <a:solidFill>
                  <a:schemeClr val="tx1"/>
                </a:solidFill>
                <a:effectLst/>
                <a:latin typeface="+mn-lt"/>
                <a:ea typeface="+mn-ea"/>
                <a:cs typeface="+mn-cs"/>
              </a:rPr>
              <a:t>similar</a:t>
            </a:r>
            <a:r>
              <a:rPr lang="en-US" sz="1200" b="0" i="0" kern="1200" dirty="0">
                <a:solidFill>
                  <a:schemeClr val="tx1"/>
                </a:solidFill>
                <a:effectLst/>
                <a:latin typeface="+mn-lt"/>
                <a:ea typeface="+mn-ea"/>
                <a:cs typeface="+mn-cs"/>
              </a:rPr>
              <a:t> to the representative species shown here</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the ngVLA in reasonable integration times (say 4-20 hours) should hit line confusion in this most molecularly-rich galactic source at the 3 sigma level, something that the GBT and (J/E)VLA cannot hope to accomplish.</a:t>
            </a: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17</a:t>
            </a:fld>
            <a:endParaRPr lang="en-US" dirty="0"/>
          </a:p>
        </p:txBody>
      </p:sp>
    </p:spTree>
    <p:extLst>
      <p:ext uri="{BB962C8B-B14F-4D97-AF65-F5344CB8AC3E}">
        <p14:creationId xmlns:p14="http://schemas.microsoft.com/office/powerpoint/2010/main" val="57962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a:t>
            </a:r>
            <a:r>
              <a:rPr lang="en-US" baseline="0" dirty="0"/>
              <a:t> Mpc box cosmological hydrodynamic simulation of galaxy evolution</a:t>
            </a:r>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18</a:t>
            </a:fld>
            <a:endParaRPr lang="en-US" dirty="0"/>
          </a:p>
        </p:txBody>
      </p:sp>
    </p:spTree>
    <p:extLst>
      <p:ext uri="{BB962C8B-B14F-4D97-AF65-F5344CB8AC3E}">
        <p14:creationId xmlns:p14="http://schemas.microsoft.com/office/powerpoint/2010/main" val="4194630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is the current distribution of known pulsars in the GC.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Enhanced radio-wave scattering toward the inner Galaxy further decreases the effective sensitivity of searches, by increasing both the dispersion measure smearing and pulse broadening</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Effects most severe at lower frequencies.  </a:t>
            </a: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19</a:t>
            </a:fld>
            <a:endParaRPr lang="en-US" dirty="0"/>
          </a:p>
        </p:txBody>
      </p:sp>
    </p:spTree>
    <p:extLst>
      <p:ext uri="{BB962C8B-B14F-4D97-AF65-F5344CB8AC3E}">
        <p14:creationId xmlns:p14="http://schemas.microsoft.com/office/powerpoint/2010/main" val="413564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spcBef>
                <a:spcPts val="450"/>
              </a:spcBef>
              <a:buFont typeface="Arial" panose="020B0604020202020204" pitchFamily="34" charset="0"/>
              <a:buChar char="•"/>
            </a:pPr>
            <a:r>
              <a:rPr lang="en-IE" sz="1200" dirty="0">
                <a:cs typeface="Times New Roman"/>
              </a:rPr>
              <a:t>~7200 refereed papers with ~300,000 citations</a:t>
            </a:r>
          </a:p>
          <a:p>
            <a:pPr marL="257175" indent="-257175">
              <a:spcBef>
                <a:spcPts val="450"/>
              </a:spcBef>
              <a:buFont typeface="Arial" panose="020B0604020202020204" pitchFamily="34" charset="0"/>
              <a:buChar char="•"/>
            </a:pPr>
            <a:r>
              <a:rPr lang="en-IE" sz="1200" dirty="0">
                <a:cs typeface="Times New Roman"/>
              </a:rPr>
              <a:t>~500 PhD theses</a:t>
            </a:r>
          </a:p>
          <a:p>
            <a:pPr marL="257175" indent="-257175">
              <a:spcBef>
                <a:spcPts val="450"/>
              </a:spcBef>
              <a:buFont typeface="Arial" panose="020B0604020202020204" pitchFamily="34" charset="0"/>
              <a:buChar char="•"/>
            </a:pPr>
            <a:r>
              <a:rPr lang="en-IE" sz="1200" b="1" i="1" dirty="0">
                <a:cs typeface="Times New Roman"/>
              </a:rPr>
              <a:t>The VLA has been among the most productive telescopes ever!</a:t>
            </a:r>
          </a:p>
          <a:p>
            <a:endParaRPr lang="en-US" dirty="0"/>
          </a:p>
          <a:p>
            <a:r>
              <a:rPr lang="en-US" dirty="0"/>
              <a:t>Major recent science:</a:t>
            </a:r>
            <a:r>
              <a:rPr lang="en-IE" baseline="0" dirty="0"/>
              <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IE" dirty="0"/>
              <a:t>FRB localization of completely unknown phenomena</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IE" dirty="0"/>
              <a:t>distance record for atomic H</a:t>
            </a:r>
            <a:r>
              <a:rPr lang="en-IE" baseline="0" dirty="0"/>
              <a:t> in emission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IE" baseline="0" dirty="0"/>
              <a:t>Investigations of solar weather.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IE" baseline="0" dirty="0"/>
              <a:t>Narrowing models for NS-NS merger </a:t>
            </a:r>
            <a:r>
              <a:rPr lang="en-US" dirty="0"/>
              <a:t>GW170817</a:t>
            </a:r>
            <a:endParaRPr lang="en-IE"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2</a:t>
            </a:fld>
            <a:endParaRPr lang="en-US"/>
          </a:p>
        </p:txBody>
      </p:sp>
    </p:spTree>
    <p:extLst>
      <p:ext uri="{BB962C8B-B14F-4D97-AF65-F5344CB8AC3E}">
        <p14:creationId xmlns:p14="http://schemas.microsoft.com/office/powerpoint/2010/main" val="714182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Dual AGN and black hole binaries, with optical/NIRselected sources as dots, X-ray selected sources as X’s,and radio selected sources as diamonds. The region above the solid black line would be resolvable by the ngVLA, while the region shaded in orange would have measurable proper motions over 5 years if detected at signal-to-noise of 100 (which for Eddington-limited AGN should be achievable in minutes with the ngVLA), at 40 GHz, for 108 solar mass black holes</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3599E6F-7BF3-B449-B9CC-EDC129FF190F}" type="slidenum">
              <a:rPr lang="en-US" smtClean="0"/>
              <a:t>20</a:t>
            </a:fld>
            <a:endParaRPr lang="en-US" dirty="0"/>
          </a:p>
        </p:txBody>
      </p:sp>
    </p:spTree>
    <p:extLst>
      <p:ext uri="{BB962C8B-B14F-4D97-AF65-F5344CB8AC3E}">
        <p14:creationId xmlns:p14="http://schemas.microsoft.com/office/powerpoint/2010/main" val="1800958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Simulated movies of the gas motions in the radio photosphere of an asymptotic</a:t>
            </a:r>
          </a:p>
          <a:p>
            <a:r>
              <a:rPr lang="en-US" dirty="0"/>
              <a:t>giant branch (AGB) star as observed with the ngVLA Main Array at 46 GHz. The</a:t>
            </a:r>
          </a:p>
          <a:p>
            <a:r>
              <a:rPr lang="en-US" dirty="0"/>
              <a:t>angular resolution is ~1.5 mas, corresponding to roughly 0.04 stellar radii.</a:t>
            </a:r>
          </a:p>
          <a:p>
            <a:r>
              <a:rPr lang="en-US" dirty="0"/>
              <a:t>Each movie covers a single 1.3-year pulsation period for a model AGB star,</a:t>
            </a:r>
          </a:p>
          <a:p>
            <a:r>
              <a:rPr lang="en-US" dirty="0"/>
              <a:t>assuming observations every 2-3 weeks. The adopted distance was 150 pc.</a:t>
            </a:r>
          </a:p>
          <a:p>
            <a:endParaRPr lang="en-US" dirty="0"/>
          </a:p>
          <a:p>
            <a:r>
              <a:rPr lang="en-US" dirty="0"/>
              <a:t>AGB star atmospheres are highly dynamic owing to a combination of radial</a:t>
            </a:r>
          </a:p>
          <a:p>
            <a:r>
              <a:rPr lang="en-US" dirty="0"/>
              <a:t>pulsations, shocks, and large-scale convective processes. These stars also shed</a:t>
            </a:r>
          </a:p>
          <a:p>
            <a:r>
              <a:rPr lang="en-US" dirty="0"/>
              <a:t>large amounts of matter through cool, dense winds. Radio waves are emitted from</a:t>
            </a:r>
          </a:p>
          <a:p>
            <a:r>
              <a:rPr lang="en-US" dirty="0"/>
              <a:t>a portion of their atmospheres that lie at a radius of roughly twice the</a:t>
            </a:r>
          </a:p>
          <a:p>
            <a:r>
              <a:rPr lang="en-US" dirty="0"/>
              <a:t>visible photosphere, and just interior to the wind launch region.</a:t>
            </a:r>
          </a:p>
          <a:p>
            <a:endParaRPr lang="en-US" dirty="0"/>
          </a:p>
          <a:p>
            <a:r>
              <a:rPr lang="en-US" dirty="0"/>
              <a:t>The adopted brightness distribution for the radio photosphere model (the</a:t>
            </a:r>
          </a:p>
          <a:p>
            <a:r>
              <a:rPr lang="en-US" dirty="0"/>
              <a:t>"ground truth model" shown in the left hand frame) was based on a 3D</a:t>
            </a:r>
          </a:p>
          <a:p>
            <a:r>
              <a:rPr lang="en-US" dirty="0"/>
              <a:t>hydrodynamic model of an AGB star atmosphere from Freytag et al. (2017). The</a:t>
            </a:r>
          </a:p>
          <a:p>
            <a:r>
              <a:rPr lang="en-US" dirty="0"/>
              <a:t>Freytag et al. model is not specific to millimeter wavelengths, but was adapted</a:t>
            </a:r>
          </a:p>
          <a:p>
            <a:r>
              <a:rPr lang="en-US" dirty="0"/>
              <a:t>here for illustrative purposes. The second frame shows the ground truth model</a:t>
            </a:r>
          </a:p>
          <a:p>
            <a:r>
              <a:rPr lang="en-US" dirty="0"/>
              <a:t>blurred with a Gaussian kernel.</a:t>
            </a:r>
          </a:p>
          <a:p>
            <a:endParaRPr lang="en-US" dirty="0"/>
          </a:p>
          <a:p>
            <a:r>
              <a:rPr lang="en-US" dirty="0"/>
              <a:t>The two frames on the right show image reconstructions of the model based</a:t>
            </a:r>
          </a:p>
          <a:p>
            <a:r>
              <a:rPr lang="en-US" dirty="0"/>
              <a:t>on simulated ngVLA Main Array observations. The integration time was 2</a:t>
            </a:r>
          </a:p>
          <a:p>
            <a:r>
              <a:rPr lang="en-US" dirty="0"/>
              <a:t>hours per frame and the assumed bandwidth was 10 GHz in dual</a:t>
            </a:r>
          </a:p>
          <a:p>
            <a:r>
              <a:rPr lang="en-US" dirty="0"/>
              <a:t>polarizations. The second frame from the right shows a multi-scale CLEAN</a:t>
            </a:r>
          </a:p>
          <a:p>
            <a:r>
              <a:rPr lang="en-US" dirty="0"/>
              <a:t>reconstruction, while the frame on the right shows the result of a</a:t>
            </a:r>
          </a:p>
          <a:p>
            <a:r>
              <a:rPr lang="en-US" dirty="0"/>
              <a:t>regularized maximum likelihood reconstruction using the SMILI package of</a:t>
            </a:r>
          </a:p>
          <a:p>
            <a:r>
              <a:rPr lang="en-US" dirty="0"/>
              <a:t>Akiyama et al. (2019).  While both methods do well at reproducing many of</a:t>
            </a:r>
          </a:p>
          <a:p>
            <a:r>
              <a:rPr lang="en-US" dirty="0"/>
              <a:t>the key features of the model, the SMILI version achieves superior angular</a:t>
            </a:r>
          </a:p>
          <a:p>
            <a:r>
              <a:rPr lang="en-US" dirty="0"/>
              <a:t>resolution.</a:t>
            </a:r>
          </a:p>
          <a:p>
            <a:endParaRPr lang="en-US" dirty="0"/>
          </a:p>
          <a:p>
            <a:r>
              <a:rPr lang="en-US" dirty="0"/>
              <a:t>These results underscore that the exquisite sensitivity and resolution of the</a:t>
            </a:r>
          </a:p>
          <a:p>
            <a:r>
              <a:rPr lang="en-US" dirty="0"/>
              <a:t>ngVLA will enable studies of the physical properties and kinematics of the</a:t>
            </a:r>
          </a:p>
          <a:p>
            <a:r>
              <a:rPr lang="en-US" dirty="0"/>
              <a:t>atmospheres of evolved stars in unprecedented detail.</a:t>
            </a:r>
          </a:p>
          <a:p>
            <a:endParaRPr lang="en-US" dirty="0"/>
          </a:p>
          <a:p>
            <a:r>
              <a:rPr lang="en-US" dirty="0"/>
              <a:t>Credit: K. Akiyama and L. D. Matthews, based on models adapted from B.</a:t>
            </a:r>
          </a:p>
          <a:p>
            <a:r>
              <a:rPr lang="en-US" dirty="0"/>
              <a:t>Freytag.</a:t>
            </a:r>
          </a:p>
          <a:p>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21</a:t>
            </a:fld>
            <a:endParaRPr lang="en-US" dirty="0"/>
          </a:p>
        </p:txBody>
      </p:sp>
    </p:spTree>
    <p:extLst>
      <p:ext uri="{BB962C8B-B14F-4D97-AF65-F5344CB8AC3E}">
        <p14:creationId xmlns:p14="http://schemas.microsoft.com/office/powerpoint/2010/main" val="2859597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22</a:t>
            </a:fld>
            <a:endParaRPr lang="en-US"/>
          </a:p>
        </p:txBody>
      </p:sp>
    </p:spTree>
    <p:extLst>
      <p:ext uri="{BB962C8B-B14F-4D97-AF65-F5344CB8AC3E}">
        <p14:creationId xmlns:p14="http://schemas.microsoft.com/office/powerpoint/2010/main" val="3834240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306" indent="-187306">
              <a:buFontTx/>
              <a:buChar char="-"/>
            </a:pPr>
            <a:r>
              <a:rPr lang="en-US" dirty="0"/>
              <a:t>Array components</a:t>
            </a:r>
          </a:p>
          <a:p>
            <a:pPr marL="187306" indent="-187306">
              <a:buFontTx/>
              <a:buChar char="-"/>
            </a:pPr>
            <a:r>
              <a:rPr lang="en-US" dirty="0"/>
              <a:t>Front-end 6-bands in two </a:t>
            </a:r>
            <a:r>
              <a:rPr lang="en-US" dirty="0" err="1"/>
              <a:t>dewars</a:t>
            </a:r>
            <a:endParaRPr lang="en-US" dirty="0"/>
          </a:p>
          <a:p>
            <a:pPr marL="187306" indent="-187306">
              <a:buFontTx/>
              <a:buChar char="-"/>
            </a:pPr>
            <a:r>
              <a:rPr lang="en-US" dirty="0"/>
              <a:t>Up to 20 GHz instantaneous processed</a:t>
            </a:r>
            <a:r>
              <a:rPr lang="en-US" baseline="0" dirty="0"/>
              <a:t> bandwidth</a:t>
            </a:r>
            <a:endParaRPr lang="en-US" dirty="0"/>
          </a:p>
          <a:p>
            <a:pPr marL="187306" indent="-187306">
              <a:buFontTx/>
              <a:buChar char="-"/>
            </a:pPr>
            <a:endParaRPr lang="en-US" dirty="0"/>
          </a:p>
          <a:p>
            <a:pPr marL="302066" indent="-302066">
              <a:spcBef>
                <a:spcPts val="634"/>
              </a:spcBef>
              <a:buFont typeface="Arial"/>
              <a:buChar char="•"/>
            </a:pPr>
            <a:r>
              <a:rPr lang="en-US" sz="1300" dirty="0">
                <a:cs typeface="Times New Roman"/>
              </a:rPr>
              <a:t>Continuum Sensitivity: ~0.1 </a:t>
            </a:r>
            <a:r>
              <a:rPr lang="en-US" sz="1300" dirty="0" err="1">
                <a:cs typeface="Times New Roman"/>
              </a:rPr>
              <a:t>uJy</a:t>
            </a:r>
            <a:r>
              <a:rPr lang="en-US" sz="1300" dirty="0">
                <a:cs typeface="Times New Roman"/>
              </a:rPr>
              <a:t>/</a:t>
            </a:r>
            <a:r>
              <a:rPr lang="en-US" sz="1300" dirty="0" err="1">
                <a:cs typeface="Times New Roman"/>
              </a:rPr>
              <a:t>bm</a:t>
            </a:r>
            <a:r>
              <a:rPr lang="en-US" sz="1300" dirty="0">
                <a:cs typeface="Times New Roman"/>
              </a:rPr>
              <a:t> @  1cm, 10mas, 10hr =&gt;  T</a:t>
            </a:r>
            <a:r>
              <a:rPr lang="en-US" sz="1300" baseline="-25000" dirty="0">
                <a:cs typeface="Times New Roman"/>
              </a:rPr>
              <a:t>B</a:t>
            </a:r>
            <a:r>
              <a:rPr lang="en-US" sz="1300" dirty="0">
                <a:cs typeface="Times New Roman"/>
              </a:rPr>
              <a:t> ~ 1.8 K</a:t>
            </a:r>
          </a:p>
          <a:p>
            <a:pPr marL="302066" indent="-302066">
              <a:spcBef>
                <a:spcPts val="634"/>
              </a:spcBef>
              <a:buFont typeface="Arial"/>
              <a:buChar char="•"/>
            </a:pPr>
            <a:r>
              <a:rPr lang="en-US" sz="1300" dirty="0">
                <a:cs typeface="Times New Roman"/>
              </a:rPr>
              <a:t>Line sensitivity: ~20 </a:t>
            </a:r>
            <a:r>
              <a:rPr lang="en-US" sz="1300" dirty="0" err="1">
                <a:cs typeface="Times New Roman"/>
              </a:rPr>
              <a:t>uJy</a:t>
            </a:r>
            <a:r>
              <a:rPr lang="en-US" sz="1300" dirty="0">
                <a:cs typeface="Times New Roman"/>
              </a:rPr>
              <a:t>/</a:t>
            </a:r>
            <a:r>
              <a:rPr lang="en-US" sz="1300" dirty="0" err="1">
                <a:cs typeface="Times New Roman"/>
              </a:rPr>
              <a:t>bm</a:t>
            </a:r>
            <a:r>
              <a:rPr lang="en-US" sz="1300" dirty="0">
                <a:cs typeface="Times New Roman"/>
              </a:rPr>
              <a:t> @  1cm,  10 km/s, 1”, 10hr =&gt; T</a:t>
            </a:r>
            <a:r>
              <a:rPr lang="en-US" sz="1300" baseline="-25000" dirty="0">
                <a:cs typeface="Times New Roman"/>
              </a:rPr>
              <a:t>B</a:t>
            </a:r>
            <a:r>
              <a:rPr lang="en-US" sz="1300" dirty="0">
                <a:cs typeface="Times New Roman"/>
              </a:rPr>
              <a:t> ~ 25 </a:t>
            </a:r>
            <a:r>
              <a:rPr lang="en-US" sz="1300" dirty="0" err="1">
                <a:cs typeface="Times New Roman"/>
              </a:rPr>
              <a:t>mK</a:t>
            </a:r>
            <a:endParaRPr lang="en-US" sz="1300" dirty="0">
              <a:cs typeface="Times New Roman"/>
            </a:endParaRPr>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23</a:t>
            </a:fld>
            <a:endParaRPr lang="en-US" dirty="0"/>
          </a:p>
        </p:txBody>
      </p:sp>
    </p:spTree>
    <p:extLst>
      <p:ext uri="{BB962C8B-B14F-4D97-AF65-F5344CB8AC3E}">
        <p14:creationId xmlns:p14="http://schemas.microsoft.com/office/powerpoint/2010/main" val="3741674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 positions</a:t>
            </a:r>
          </a:p>
          <a:p>
            <a:r>
              <a:rPr lang="en-US" dirty="0"/>
              <a:t>&gt; array       quant  bmin  bmax</a:t>
            </a:r>
          </a:p>
          <a:p>
            <a:r>
              <a:rPr lang="en-US" dirty="0"/>
              <a:t>&gt; core        94     30    1338</a:t>
            </a:r>
          </a:p>
          <a:p>
            <a:r>
              <a:rPr lang="en-US" dirty="0"/>
              <a:t>&gt; plains      74     275   36712</a:t>
            </a:r>
          </a:p>
          <a:p>
            <a:pPr marL="174296" indent="-174296">
              <a:buFont typeface="Wingdings" panose="05000000000000000000" pitchFamily="2" charset="2"/>
              <a:buChar char="Ø"/>
            </a:pPr>
            <a:r>
              <a:rPr lang="en-US" dirty="0"/>
              <a:t>core+plains 168    30    36712</a:t>
            </a:r>
          </a:p>
          <a:p>
            <a:pPr marL="174296" indent="-174296" defTabSz="929579">
              <a:buFont typeface="Wingdings" panose="05000000000000000000" pitchFamily="2" charset="2"/>
              <a:buChar char="Ø"/>
              <a:defRPr/>
            </a:pPr>
            <a:r>
              <a:rPr lang="en-US" dirty="0"/>
              <a:t>&gt; main        214(46)    30    1005363</a:t>
            </a:r>
          </a:p>
          <a:p>
            <a:endParaRPr lang="en-US" dirty="0"/>
          </a:p>
          <a:p>
            <a:r>
              <a:rPr lang="en-US" dirty="0"/>
              <a:t>Challenge of tri-scale-array: Sensitivity vs. resolution</a:t>
            </a:r>
          </a:p>
          <a:p>
            <a:r>
              <a:rPr lang="en-US" dirty="0"/>
              <a:t>Short baselines:   19 x 6m array +  4 x 18m total power</a:t>
            </a:r>
          </a:p>
          <a:p>
            <a:pPr>
              <a:spcBef>
                <a:spcPts val="620"/>
              </a:spcBef>
            </a:pPr>
            <a:endParaRPr lang="en-US" sz="1400" dirty="0"/>
          </a:p>
          <a:p>
            <a:pPr>
              <a:spcBef>
                <a:spcPts val="620"/>
              </a:spcBef>
            </a:pPr>
            <a:r>
              <a:rPr lang="en-US" sz="1400" dirty="0"/>
              <a:t>Options:</a:t>
            </a:r>
            <a:endParaRPr lang="en-US" dirty="0"/>
          </a:p>
          <a:p>
            <a:r>
              <a:rPr lang="en-US" dirty="0"/>
              <a:t>5 – 10 dish array in Green Bank</a:t>
            </a:r>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24</a:t>
            </a:fld>
            <a:endParaRPr lang="en-US" dirty="0"/>
          </a:p>
        </p:txBody>
      </p:sp>
    </p:spTree>
    <p:extLst>
      <p:ext uri="{BB962C8B-B14F-4D97-AF65-F5344CB8AC3E}">
        <p14:creationId xmlns:p14="http://schemas.microsoft.com/office/powerpoint/2010/main" val="801207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spc="5" dirty="0">
                <a:latin typeface="Arial"/>
                <a:cs typeface="Arial"/>
              </a:rPr>
              <a:t>shortest  </a:t>
            </a:r>
            <a:r>
              <a:rPr lang="en-US" sz="1300" spc="16" dirty="0">
                <a:latin typeface="Arial"/>
                <a:cs typeface="Arial"/>
              </a:rPr>
              <a:t>baseline </a:t>
            </a:r>
            <a:r>
              <a:rPr lang="en-US" sz="1300" spc="159" dirty="0">
                <a:latin typeface="Arial"/>
                <a:cs typeface="Arial"/>
              </a:rPr>
              <a:t>= </a:t>
            </a:r>
            <a:r>
              <a:rPr lang="en-US" sz="1300" dirty="0">
                <a:latin typeface="Arial"/>
                <a:cs typeface="Arial"/>
              </a:rPr>
              <a:t>11</a:t>
            </a:r>
            <a:r>
              <a:rPr lang="en-US" sz="1300" spc="-206" dirty="0">
                <a:latin typeface="Arial"/>
                <a:cs typeface="Arial"/>
              </a:rPr>
              <a:t> </a:t>
            </a:r>
            <a:r>
              <a:rPr lang="en-US" sz="1300" spc="5" dirty="0">
                <a:latin typeface="Arial"/>
                <a:cs typeface="Arial"/>
              </a:rPr>
              <a:t>m? TBD, 15m current design</a:t>
            </a:r>
          </a:p>
          <a:p>
            <a:pPr defTabSz="966612">
              <a:defRPr/>
            </a:pPr>
            <a:endParaRPr lang="en-US" sz="1300" spc="5" dirty="0">
              <a:latin typeface="Arial"/>
              <a:cs typeface="Arial"/>
            </a:endParaRPr>
          </a:p>
          <a:p>
            <a:pPr defTabSz="966612">
              <a:defRPr/>
            </a:pPr>
            <a:r>
              <a:rPr lang="en-US" sz="1300" spc="5" dirty="0">
                <a:latin typeface="Arial"/>
                <a:cs typeface="Arial"/>
              </a:rPr>
              <a:t>KSG3 – Galactic Evolution case needs large scale structure. </a:t>
            </a:r>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25</a:t>
            </a:fld>
            <a:endParaRPr lang="en-US"/>
          </a:p>
        </p:txBody>
      </p:sp>
    </p:spTree>
    <p:extLst>
      <p:ext uri="{BB962C8B-B14F-4D97-AF65-F5344CB8AC3E}">
        <p14:creationId xmlns:p14="http://schemas.microsoft.com/office/powerpoint/2010/main" val="2048792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Damn Exciting!</a:t>
            </a:r>
          </a:p>
          <a:p>
            <a:endParaRPr lang="en-US" dirty="0"/>
          </a:p>
          <a:p>
            <a:r>
              <a:rPr lang="en-US" dirty="0"/>
              <a:t>Will be able to detect and measure the expansion of GW170817 at </a:t>
            </a:r>
            <a:r>
              <a:rPr lang="en-US" dirty="0" err="1"/>
              <a:t>AdvLIGO</a:t>
            </a:r>
            <a:r>
              <a:rPr lang="en-US" dirty="0"/>
              <a:t> detection horizon of 200Mpc</a:t>
            </a:r>
          </a:p>
        </p:txBody>
      </p:sp>
      <p:sp>
        <p:nvSpPr>
          <p:cNvPr id="4" name="Slide Number Placeholder 3"/>
          <p:cNvSpPr>
            <a:spLocks noGrp="1"/>
          </p:cNvSpPr>
          <p:nvPr>
            <p:ph type="sldNum" sz="quarter" idx="10"/>
          </p:nvPr>
        </p:nvSpPr>
        <p:spPr/>
        <p:txBody>
          <a:bodyPr/>
          <a:lstStyle/>
          <a:p>
            <a:fld id="{BECA6C1E-B574-9248-808E-C0199F168871}" type="slidenum">
              <a:rPr lang="en-US" smtClean="0"/>
              <a:t>26</a:t>
            </a:fld>
            <a:endParaRPr lang="en-US"/>
          </a:p>
        </p:txBody>
      </p:sp>
    </p:spTree>
    <p:extLst>
      <p:ext uri="{BB962C8B-B14F-4D97-AF65-F5344CB8AC3E}">
        <p14:creationId xmlns:p14="http://schemas.microsoft.com/office/powerpoint/2010/main" val="394740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27</a:t>
            </a:fld>
            <a:endParaRPr lang="en-US"/>
          </a:p>
        </p:txBody>
      </p:sp>
    </p:spTree>
    <p:extLst>
      <p:ext uri="{BB962C8B-B14F-4D97-AF65-F5344CB8AC3E}">
        <p14:creationId xmlns:p14="http://schemas.microsoft.com/office/powerpoint/2010/main" val="1260129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CA and</a:t>
            </a:r>
            <a:r>
              <a:rPr lang="en-US" baseline="0" dirty="0"/>
              <a:t> GDMS/Vertex Design</a:t>
            </a:r>
          </a:p>
          <a:p>
            <a:endParaRPr lang="en-US" baseline="0" dirty="0"/>
          </a:p>
          <a:p>
            <a:r>
              <a:rPr lang="en-US" baseline="0" dirty="0"/>
              <a:t>Exploring other designs next year before selecting a concept to proceed to prototype. </a:t>
            </a:r>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28</a:t>
            </a:fld>
            <a:endParaRPr lang="en-US"/>
          </a:p>
        </p:txBody>
      </p:sp>
    </p:spTree>
    <p:extLst>
      <p:ext uri="{BB962C8B-B14F-4D97-AF65-F5344CB8AC3E}">
        <p14:creationId xmlns:p14="http://schemas.microsoft.com/office/powerpoint/2010/main" val="2797710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rate: 320 Gbps FE -&gt; CSP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7 </a:t>
            </a:r>
            <a:r>
              <a:rPr lang="en-US" sz="1200" dirty="0" err="1"/>
              <a:t>TeraVis</a:t>
            </a:r>
            <a:r>
              <a:rPr lang="en-US" sz="1200" dirty="0"/>
              <a:t>/hour = 7.6 GB/s (Average) -&gt; 109 TB in 4 </a:t>
            </a:r>
            <a:r>
              <a:rPr lang="en-US" sz="1200" dirty="0" err="1"/>
              <a:t>hr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120 </a:t>
            </a:r>
            <a:r>
              <a:rPr lang="en-US" sz="1200" dirty="0" err="1"/>
              <a:t>TeraVis</a:t>
            </a:r>
            <a:r>
              <a:rPr lang="en-US" sz="1200" dirty="0"/>
              <a:t>/hour = 130 GB/s (peak)  -&gt; 1.9 PB in 4 </a:t>
            </a:r>
            <a:r>
              <a:rPr lang="en-US" sz="1200" dirty="0" err="1"/>
              <a:t>hr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1500 standard (without W/A-projection)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 grow up by ~x1000</a:t>
            </a:r>
          </a:p>
          <a:p>
            <a:endParaRPr lang="en-US" dirty="0"/>
          </a:p>
          <a:p>
            <a:r>
              <a:rPr lang="en-US" dirty="0"/>
              <a:t>** 60 PFLOPs/s  --- size of the system (factors efficiencies – size of Frontera UT super computer 40 PFLOPs)  </a:t>
            </a:r>
          </a:p>
          <a:p>
            <a:r>
              <a:rPr lang="en-US" dirty="0"/>
              <a:t>We are big… Moore’s law has flattened… so improvement from different areas.  </a:t>
            </a:r>
          </a:p>
          <a:p>
            <a:endParaRPr lang="en-US" dirty="0"/>
          </a:p>
          <a:p>
            <a:r>
              <a:rPr lang="en-US" dirty="0"/>
              <a:t>For Spectra:  Parallelization very efficient (Embarrassingly parallel l!!)</a:t>
            </a:r>
          </a:p>
          <a:p>
            <a:r>
              <a:rPr lang="en-US" dirty="0"/>
              <a:t>Most cases, require lots of channels (&gt;100k)  --  each channel can be processed independently. </a:t>
            </a:r>
          </a:p>
          <a:p>
            <a:endParaRPr lang="en-US" dirty="0"/>
          </a:p>
          <a:p>
            <a:r>
              <a:rPr lang="en-US" dirty="0"/>
              <a:t>Challenge is just processing a lot data, to achievable.  </a:t>
            </a:r>
          </a:p>
          <a:p>
            <a:endParaRPr lang="en-US" dirty="0"/>
          </a:p>
          <a:p>
            <a:r>
              <a:rPr lang="en-US" dirty="0"/>
              <a:t>External Processing centers (e.g., </a:t>
            </a:r>
            <a:r>
              <a:rPr lang="en-US" dirty="0" err="1"/>
              <a:t>OpenScienceGrid</a:t>
            </a:r>
            <a:r>
              <a:rPr lang="en-US" dirty="0"/>
              <a:t>)</a:t>
            </a:r>
          </a:p>
          <a:p>
            <a:pPr marL="171450" indent="-171450">
              <a:buFontTx/>
              <a:buChar char="-"/>
            </a:pPr>
            <a:r>
              <a:rPr lang="en-US" dirty="0"/>
              <a:t>Accommodate projects </a:t>
            </a:r>
            <a:r>
              <a:rPr lang="en-US" dirty="0" err="1"/>
              <a:t>whoe</a:t>
            </a:r>
            <a:r>
              <a:rPr lang="en-US" dirty="0"/>
              <a:t> throughput beyond our capabilities</a:t>
            </a:r>
          </a:p>
          <a:p>
            <a:pPr marL="171450" indent="-171450">
              <a:buFontTx/>
              <a:buChar char="-"/>
            </a:pPr>
            <a:r>
              <a:rPr lang="en-US" dirty="0"/>
              <a:t>E.g., 1 big survey project exceeds 60 PFLOP/s, exceeds latency needed for data delivery</a:t>
            </a:r>
          </a:p>
          <a:p>
            <a:pPr marL="171450" indent="-171450">
              <a:buFontTx/>
              <a:buChar char="-"/>
            </a:pPr>
            <a:endParaRPr lang="en-US" dirty="0"/>
          </a:p>
          <a:p>
            <a:pPr marL="171450" indent="-171450">
              <a:buFontTx/>
              <a:buChar char="-"/>
            </a:pPr>
            <a:r>
              <a:rPr lang="en-US" dirty="0" err="1"/>
              <a:t>OpenScienceGrid</a:t>
            </a:r>
            <a:r>
              <a:rPr lang="en-US" dirty="0"/>
              <a:t> (High Throughput Computing) – </a:t>
            </a:r>
            <a:r>
              <a:rPr lang="en-US" dirty="0" err="1"/>
              <a:t>golfballs</a:t>
            </a:r>
            <a:r>
              <a:rPr lang="en-US" dirty="0"/>
              <a:t> in container vs. basketballs – increase granularity to accommodate flexibility.  </a:t>
            </a:r>
          </a:p>
          <a:p>
            <a:pPr marL="628650" lvl="1" indent="-171450">
              <a:buFontTx/>
              <a:buChar char="-"/>
            </a:pPr>
            <a:r>
              <a:rPr lang="en-US" dirty="0"/>
              <a:t>Group of universities to join computing with common software (i.e., different than EXCEED)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Part of LHC – largest computing problem in public sector (1B core-hour core problem… </a:t>
            </a:r>
            <a:r>
              <a:rPr lang="en-US" dirty="0" err="1"/>
              <a:t>ngVLA</a:t>
            </a:r>
            <a:r>
              <a:rPr lang="en-US" dirty="0"/>
              <a:t> will be 2B)</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HTC framework dividing jobs into small junks sent to different </a:t>
            </a:r>
            <a:r>
              <a:rPr lang="en-US" dirty="0" err="1"/>
              <a:t>facilties</a:t>
            </a:r>
            <a:r>
              <a:rPr lang="en-US" dirty="0"/>
              <a:t>.  </a:t>
            </a:r>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29</a:t>
            </a:fld>
            <a:endParaRPr lang="en-US"/>
          </a:p>
        </p:txBody>
      </p:sp>
    </p:spTree>
    <p:extLst>
      <p:ext uri="{BB962C8B-B14F-4D97-AF65-F5344CB8AC3E}">
        <p14:creationId xmlns:p14="http://schemas.microsoft.com/office/powerpoint/2010/main" val="177339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MAIN GOAL OF ARRAY </a:t>
            </a:r>
          </a:p>
          <a:p>
            <a:pPr marL="649695" lvl="1" indent="-177189">
              <a:buFontTx/>
              <a:buChar char="-"/>
            </a:pPr>
            <a:r>
              <a:rPr lang="en-US" i="1"/>
              <a:t>To be flexible enough to support the breadth of scientific investigations that will be proposed by its creative scientist-users over the decades-long lifetime of the instrument</a:t>
            </a:r>
            <a:r>
              <a:rPr lang="en-US"/>
              <a:t>. </a:t>
            </a:r>
            <a:endParaRPr lang="en-US" baseline="0"/>
          </a:p>
          <a:p>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3</a:t>
            </a:fld>
            <a:endParaRPr lang="en-US" dirty="0"/>
          </a:p>
        </p:txBody>
      </p:sp>
    </p:spTree>
    <p:extLst>
      <p:ext uri="{BB962C8B-B14F-4D97-AF65-F5344CB8AC3E}">
        <p14:creationId xmlns:p14="http://schemas.microsoft.com/office/powerpoint/2010/main" val="1638426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A6C1E-B574-9248-808E-C0199F168871}" type="slidenum">
              <a:rPr lang="en-US" smtClean="0"/>
              <a:t>33</a:t>
            </a:fld>
            <a:endParaRPr lang="en-US"/>
          </a:p>
        </p:txBody>
      </p:sp>
    </p:spTree>
    <p:extLst>
      <p:ext uri="{BB962C8B-B14F-4D97-AF65-F5344CB8AC3E}">
        <p14:creationId xmlns:p14="http://schemas.microsoft.com/office/powerpoint/2010/main" val="3111495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requirements baselined; all major conceptual decisions made by this point. Ramp up on preliminary design for prototype on all major systems thereafter.</a:t>
            </a:r>
            <a:endParaRPr lang="en-US" dirty="0"/>
          </a:p>
        </p:txBody>
      </p:sp>
      <p:sp>
        <p:nvSpPr>
          <p:cNvPr id="4" name="Slide Number Placeholder 3"/>
          <p:cNvSpPr>
            <a:spLocks noGrp="1"/>
          </p:cNvSpPr>
          <p:nvPr>
            <p:ph type="sldNum" sz="quarter" idx="5"/>
          </p:nvPr>
        </p:nvSpPr>
        <p:spPr/>
        <p:txBody>
          <a:bodyPr/>
          <a:lstStyle/>
          <a:p>
            <a:fld id="{BECA6C1E-B574-9248-808E-C0199F168871}" type="slidenum">
              <a:rPr lang="en-US" smtClean="0"/>
              <a:t>34</a:t>
            </a:fld>
            <a:endParaRPr lang="en-US" dirty="0"/>
          </a:p>
        </p:txBody>
      </p:sp>
    </p:spTree>
    <p:extLst>
      <p:ext uri="{BB962C8B-B14F-4D97-AF65-F5344CB8AC3E}">
        <p14:creationId xmlns:p14="http://schemas.microsoft.com/office/powerpoint/2010/main" val="1936035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Recently had two antenna concept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 Costed Concept – Demonstrated that the antenna requirements can be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 Final Design and Prototype – Demonstrated that the cost is similar than our original estimates used in the </a:t>
            </a:r>
            <a:r>
              <a:rPr lang="en-US" sz="1400" dirty="0" err="1"/>
              <a:t>ngVLA</a:t>
            </a:r>
            <a:r>
              <a:rPr lang="en-US" sz="1400" dirty="0"/>
              <a:t> reference design submitted to Astro2020.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	- Vendor selected to lead the final design and prototype effort</a:t>
            </a:r>
          </a:p>
          <a:p>
            <a:endParaRPr lang="en-US" dirty="0"/>
          </a:p>
          <a:p>
            <a:r>
              <a:rPr lang="en-US" b="1" dirty="0"/>
              <a:t>Prototype Funded now by NSF – should be at VLA site in 2023</a:t>
            </a:r>
          </a:p>
        </p:txBody>
      </p:sp>
      <p:sp>
        <p:nvSpPr>
          <p:cNvPr id="4" name="Slide Number Placeholder 3"/>
          <p:cNvSpPr>
            <a:spLocks noGrp="1"/>
          </p:cNvSpPr>
          <p:nvPr>
            <p:ph type="sldNum" sz="quarter" idx="5"/>
          </p:nvPr>
        </p:nvSpPr>
        <p:spPr/>
        <p:txBody>
          <a:bodyPr/>
          <a:lstStyle/>
          <a:p>
            <a:fld id="{BECA6C1E-B574-9248-808E-C0199F168871}" type="slidenum">
              <a:rPr lang="en-US" smtClean="0"/>
              <a:t>35</a:t>
            </a:fld>
            <a:endParaRPr lang="en-US"/>
          </a:p>
        </p:txBody>
      </p:sp>
    </p:spTree>
    <p:extLst>
      <p:ext uri="{BB962C8B-B14F-4D97-AF65-F5344CB8AC3E}">
        <p14:creationId xmlns:p14="http://schemas.microsoft.com/office/powerpoint/2010/main" val="356095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36</a:t>
            </a:fld>
            <a:endParaRPr lang="en-US"/>
          </a:p>
        </p:txBody>
      </p:sp>
    </p:spTree>
    <p:extLst>
      <p:ext uri="{BB962C8B-B14F-4D97-AF65-F5344CB8AC3E}">
        <p14:creationId xmlns:p14="http://schemas.microsoft.com/office/powerpoint/2010/main" val="3080211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37</a:t>
            </a:fld>
            <a:endParaRPr lang="en-US"/>
          </a:p>
        </p:txBody>
      </p:sp>
    </p:spTree>
    <p:extLst>
      <p:ext uri="{BB962C8B-B14F-4D97-AF65-F5344CB8AC3E}">
        <p14:creationId xmlns:p14="http://schemas.microsoft.com/office/powerpoint/2010/main" val="635295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9550" y="915988"/>
            <a:ext cx="4403725" cy="2476500"/>
          </a:xfrm>
        </p:spPr>
      </p:sp>
      <p:sp>
        <p:nvSpPr>
          <p:cNvPr id="3" name="Notes Placeholder 2"/>
          <p:cNvSpPr>
            <a:spLocks noGrp="1"/>
          </p:cNvSpPr>
          <p:nvPr>
            <p:ph type="body" idx="1"/>
          </p:nvPr>
        </p:nvSpPr>
        <p:spPr/>
        <p:txBody>
          <a:bodyPr/>
          <a:lstStyle/>
          <a:p>
            <a:pPr defTabSz="966612">
              <a:defRPr/>
            </a:pPr>
            <a:r>
              <a:rPr lang="en-US" dirty="0"/>
              <a:t>Change in base-year (2016 to 2018) – 5%, 75M</a:t>
            </a:r>
          </a:p>
          <a:p>
            <a:pPr defTabSz="966612">
              <a:defRPr/>
            </a:pPr>
            <a:r>
              <a:rPr lang="en-US" dirty="0"/>
              <a:t>5%</a:t>
            </a:r>
            <a:r>
              <a:rPr lang="en-US" baseline="0" dirty="0"/>
              <a:t> estimating error. </a:t>
            </a:r>
          </a:p>
          <a:p>
            <a:pPr defTabSz="966612">
              <a:defRPr/>
            </a:pPr>
            <a:endParaRPr lang="en-US" baseline="0" dirty="0"/>
          </a:p>
          <a:p>
            <a:pPr defTabSz="966612">
              <a:defRPr/>
            </a:pPr>
            <a:r>
              <a:rPr lang="en-US" baseline="0" dirty="0"/>
              <a:t>Much higher fidelity model – eliminated parametric inputs, more bottom-up engineering basis</a:t>
            </a:r>
          </a:p>
          <a:p>
            <a:pPr defTabSz="966612">
              <a:defRPr/>
            </a:pPr>
            <a:endParaRPr lang="en-US" baseline="0" dirty="0"/>
          </a:p>
          <a:p>
            <a:pPr defTabSz="966612">
              <a:defRPr/>
            </a:pPr>
            <a:r>
              <a:rPr lang="en-US" baseline="0" dirty="0"/>
              <a:t>Currently ~$6M/</a:t>
            </a:r>
            <a:r>
              <a:rPr lang="en-US" baseline="0" dirty="0" err="1"/>
              <a:t>yr</a:t>
            </a:r>
            <a:r>
              <a:rPr lang="en-US" baseline="0" dirty="0"/>
              <a:t> project. Stay at this scale through 2021. </a:t>
            </a:r>
          </a:p>
          <a:p>
            <a:pPr defTabSz="966612">
              <a:defRPr/>
            </a:pPr>
            <a:r>
              <a:rPr lang="en-US" dirty="0"/>
              <a:t>$75M</a:t>
            </a:r>
            <a:r>
              <a:rPr lang="en-US" baseline="0" dirty="0"/>
              <a:t> design effort over 5 years. 8,8,20,20,20</a:t>
            </a:r>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38</a:t>
            </a:fld>
            <a:endParaRPr lang="en-US" dirty="0"/>
          </a:p>
        </p:txBody>
      </p:sp>
    </p:spTree>
    <p:extLst>
      <p:ext uri="{BB962C8B-B14F-4D97-AF65-F5344CB8AC3E}">
        <p14:creationId xmlns:p14="http://schemas.microsoft.com/office/powerpoint/2010/main" val="269564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39</a:t>
            </a:fld>
            <a:endParaRPr lang="en-US"/>
          </a:p>
        </p:txBody>
      </p:sp>
    </p:spTree>
    <p:extLst>
      <p:ext uri="{BB962C8B-B14F-4D97-AF65-F5344CB8AC3E}">
        <p14:creationId xmlns:p14="http://schemas.microsoft.com/office/powerpoint/2010/main" val="79975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Goal of Array is to be FLEXIBLE to achieve each of these science goals.  </a:t>
            </a:r>
          </a:p>
        </p:txBody>
      </p:sp>
      <p:sp>
        <p:nvSpPr>
          <p:cNvPr id="4" name="Slide Number Placeholder 3"/>
          <p:cNvSpPr>
            <a:spLocks noGrp="1"/>
          </p:cNvSpPr>
          <p:nvPr>
            <p:ph type="sldNum" sz="quarter" idx="10"/>
          </p:nvPr>
        </p:nvSpPr>
        <p:spPr/>
        <p:txBody>
          <a:bodyPr/>
          <a:lstStyle/>
          <a:p>
            <a:fld id="{BECA6C1E-B574-9248-808E-C0199F168871}" type="slidenum">
              <a:rPr lang="en-US" smtClean="0"/>
              <a:t>4</a:t>
            </a:fld>
            <a:endParaRPr lang="en-US"/>
          </a:p>
        </p:txBody>
      </p:sp>
    </p:spTree>
    <p:extLst>
      <p:ext uri="{BB962C8B-B14F-4D97-AF65-F5344CB8AC3E}">
        <p14:creationId xmlns:p14="http://schemas.microsoft.com/office/powerpoint/2010/main" val="364383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Snapshot</a:t>
            </a:r>
            <a:r>
              <a:rPr lang="en-US" baseline="0" dirty="0"/>
              <a:t> c</a:t>
            </a:r>
            <a:r>
              <a:rPr lang="en-US" dirty="0"/>
              <a:t>omparison of effective collecting area for dish-arrays</a:t>
            </a:r>
            <a:r>
              <a:rPr lang="en-US" baseline="0" dirty="0"/>
              <a:t> expected in the 2030’s.  </a:t>
            </a:r>
          </a:p>
          <a:p>
            <a:endParaRPr lang="en-US" baseline="0" dirty="0"/>
          </a:p>
          <a:p>
            <a:endParaRPr lang="en-US" baseline="0" dirty="0"/>
          </a:p>
          <a:p>
            <a:r>
              <a:rPr lang="en-US" baseline="0" dirty="0"/>
              <a:t>Assumes SKA deployment baseline (July 2017)</a:t>
            </a:r>
          </a:p>
          <a:p>
            <a:r>
              <a:rPr lang="en-US" baseline="0" dirty="0"/>
              <a:t>SKA 1</a:t>
            </a:r>
          </a:p>
          <a:p>
            <a:r>
              <a:rPr lang="en-US" baseline="0" dirty="0"/>
              <a:t>   - 130 antennas, SKA bands 1, 2</a:t>
            </a:r>
          </a:p>
          <a:p>
            <a:r>
              <a:rPr lang="en-US" baseline="0" dirty="0"/>
              <a:t>   - 67 antennas, SKA Band 5 a/b</a:t>
            </a:r>
          </a:p>
          <a:p>
            <a:r>
              <a:rPr lang="en-US" baseline="0" dirty="0"/>
              <a:t>MeerKAT: </a:t>
            </a:r>
          </a:p>
          <a:p>
            <a:r>
              <a:rPr lang="en-US" baseline="0" dirty="0"/>
              <a:t>  - 64 antennas, bands 1, 2, 3</a:t>
            </a:r>
          </a:p>
          <a:p>
            <a:endParaRPr lang="en-US" baseline="0" dirty="0"/>
          </a:p>
          <a:p>
            <a:r>
              <a:rPr lang="en-US" baseline="0" dirty="0"/>
              <a:t>MeerKAT has receiver indexer with 4 slots</a:t>
            </a:r>
          </a:p>
          <a:p>
            <a:endParaRPr lang="en-US" baseline="0" dirty="0"/>
          </a:p>
        </p:txBody>
      </p:sp>
      <p:sp>
        <p:nvSpPr>
          <p:cNvPr id="4" name="Slide Number Placeholder 3"/>
          <p:cNvSpPr>
            <a:spLocks noGrp="1"/>
          </p:cNvSpPr>
          <p:nvPr>
            <p:ph type="sldNum" sz="quarter" idx="10"/>
          </p:nvPr>
        </p:nvSpPr>
        <p:spPr/>
        <p:txBody>
          <a:bodyPr/>
          <a:lstStyle/>
          <a:p>
            <a:fld id="{BECA6C1E-B574-9248-808E-C0199F168871}" type="slidenum">
              <a:rPr lang="en-US" smtClean="0"/>
              <a:t>5</a:t>
            </a:fld>
            <a:endParaRPr lang="en-US" dirty="0"/>
          </a:p>
        </p:txBody>
      </p:sp>
    </p:spTree>
    <p:extLst>
      <p:ext uri="{BB962C8B-B14F-4D97-AF65-F5344CB8AC3E}">
        <p14:creationId xmlns:p14="http://schemas.microsoft.com/office/powerpoint/2010/main" val="85916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 matter which of these facilities materialize, their user-base will</a:t>
            </a:r>
            <a:r>
              <a:rPr lang="en-US" baseline="0" dirty="0"/>
              <a:t> be </a:t>
            </a:r>
            <a:r>
              <a:rPr lang="en-US" baseline="0" dirty="0" err="1"/>
              <a:t>ngVLA</a:t>
            </a:r>
            <a:r>
              <a:rPr lang="en-US" baseline="0" dirty="0"/>
              <a:t> users as well.  </a:t>
            </a:r>
            <a:endParaRPr lang="en-US" dirty="0"/>
          </a:p>
          <a:p>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6</a:t>
            </a:fld>
            <a:endParaRPr lang="en-US"/>
          </a:p>
        </p:txBody>
      </p:sp>
    </p:spTree>
    <p:extLst>
      <p:ext uri="{BB962C8B-B14F-4D97-AF65-F5344CB8AC3E}">
        <p14:creationId xmlns:p14="http://schemas.microsoft.com/office/powerpoint/2010/main" val="1704887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3125"/>
            <a:ext cx="4191000" cy="2357438"/>
          </a:xfrm>
        </p:spPr>
      </p:sp>
      <p:sp>
        <p:nvSpPr>
          <p:cNvPr id="3" name="Notes Placeholder 2"/>
          <p:cNvSpPr>
            <a:spLocks noGrp="1"/>
          </p:cNvSpPr>
          <p:nvPr>
            <p:ph type="body" idx="1"/>
          </p:nvPr>
        </p:nvSpPr>
        <p:spPr>
          <a:xfrm>
            <a:off x="928370" y="3400982"/>
            <a:ext cx="7426960" cy="2750344"/>
          </a:xfrm>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7</a:t>
            </a:fld>
            <a:endParaRPr lang="en-US" dirty="0"/>
          </a:p>
        </p:txBody>
      </p:sp>
    </p:spTree>
    <p:extLst>
      <p:ext uri="{BB962C8B-B14F-4D97-AF65-F5344CB8AC3E}">
        <p14:creationId xmlns:p14="http://schemas.microsoft.com/office/powerpoint/2010/main" val="343548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Established Sept 2016, </a:t>
            </a:r>
            <a:r>
              <a:rPr lang="en-US" sz="1200" i="1" dirty="0"/>
              <a:t>immediately after opening of project office</a:t>
            </a:r>
          </a:p>
          <a:p>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8</a:t>
            </a:fld>
            <a:endParaRPr lang="en-US"/>
          </a:p>
        </p:txBody>
      </p:sp>
    </p:spTree>
    <p:extLst>
      <p:ext uri="{BB962C8B-B14F-4D97-AF65-F5344CB8AC3E}">
        <p14:creationId xmlns:p14="http://schemas.microsoft.com/office/powerpoint/2010/main" val="192968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9</a:t>
            </a:fld>
            <a:endParaRPr lang="en-US" dirty="0"/>
          </a:p>
        </p:txBody>
      </p:sp>
    </p:spTree>
    <p:extLst>
      <p:ext uri="{BB962C8B-B14F-4D97-AF65-F5344CB8AC3E}">
        <p14:creationId xmlns:p14="http://schemas.microsoft.com/office/powerpoint/2010/main" val="4024649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emf"/><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252010D-3405-684F-B2B0-49E8B74F020B}"/>
              </a:ext>
            </a:extLst>
          </p:cNvPr>
          <p:cNvSpPr/>
          <p:nvPr userDrawn="1"/>
        </p:nvSpPr>
        <p:spPr>
          <a:xfrm>
            <a:off x="1" y="2800350"/>
            <a:ext cx="9144000" cy="2343151"/>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7" name="Picture 6"/>
          <p:cNvPicPr>
            <a:picLocks noChangeAspect="1"/>
          </p:cNvPicPr>
          <p:nvPr userDrawn="1"/>
        </p:nvPicPr>
        <p:blipFill rotWithShape="1">
          <a:blip r:embed="rId2"/>
          <a:srcRect t="18392" r="3609" b="29104"/>
          <a:stretch/>
        </p:blipFill>
        <p:spPr>
          <a:xfrm>
            <a:off x="0" y="-1322"/>
            <a:ext cx="9144000" cy="2801672"/>
          </a:xfrm>
          <a:prstGeom prst="rect">
            <a:avLst/>
          </a:prstGeom>
        </p:spPr>
      </p:pic>
      <p:pic>
        <p:nvPicPr>
          <p:cNvPr id="11" name="Picture 10"/>
          <p:cNvPicPr>
            <a:picLocks noChangeAspect="1"/>
          </p:cNvPicPr>
          <p:nvPr userDrawn="1"/>
        </p:nvPicPr>
        <p:blipFill>
          <a:blip r:embed="rId3"/>
          <a:stretch>
            <a:fillRect/>
          </a:stretch>
        </p:blipFill>
        <p:spPr>
          <a:xfrm>
            <a:off x="6990758" y="4179807"/>
            <a:ext cx="999131" cy="592536"/>
          </a:xfrm>
          <a:prstGeom prst="rect">
            <a:avLst/>
          </a:prstGeom>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156339" y="4119802"/>
            <a:ext cx="712547" cy="712547"/>
          </a:xfrm>
          <a:prstGeom prst="rect">
            <a:avLst/>
          </a:prstGeom>
        </p:spPr>
      </p:pic>
      <p:sp>
        <p:nvSpPr>
          <p:cNvPr id="2" name="Title 1"/>
          <p:cNvSpPr>
            <a:spLocks noGrp="1"/>
          </p:cNvSpPr>
          <p:nvPr>
            <p:ph type="ctrTitle"/>
          </p:nvPr>
        </p:nvSpPr>
        <p:spPr>
          <a:xfrm>
            <a:off x="385962" y="2882504"/>
            <a:ext cx="6482924" cy="649410"/>
          </a:xfrm>
        </p:spPr>
        <p:txBody>
          <a:bodyPr anchor="b">
            <a:normAutofit/>
          </a:bodyPr>
          <a:lstStyle>
            <a:lvl1pPr algn="l">
              <a:lnSpc>
                <a:spcPct val="100000"/>
              </a:lnSpc>
              <a:defRPr sz="2800">
                <a:solidFill>
                  <a:schemeClr val="bg1"/>
                </a:solidFill>
                <a:latin typeface="Orbitron Medium" panose="02000000000000000000" pitchFamily="2" charset="0"/>
              </a:defRPr>
            </a:lvl1pPr>
          </a:lstStyle>
          <a:p>
            <a:r>
              <a:rPr lang="en-US" dirty="0"/>
              <a:t>Click to edit Master title style</a:t>
            </a:r>
          </a:p>
        </p:txBody>
      </p:sp>
      <p:pic>
        <p:nvPicPr>
          <p:cNvPr id="17" name="Picture 16"/>
          <p:cNvPicPr>
            <a:picLocks noChangeAspect="1"/>
          </p:cNvPicPr>
          <p:nvPr userDrawn="1"/>
        </p:nvPicPr>
        <p:blipFill>
          <a:blip r:embed="rId5"/>
          <a:stretch>
            <a:fillRect/>
          </a:stretch>
        </p:blipFill>
        <p:spPr>
          <a:xfrm>
            <a:off x="8235157" y="4173202"/>
            <a:ext cx="466425" cy="605746"/>
          </a:xfrm>
          <a:prstGeom prst="rect">
            <a:avLst/>
          </a:prstGeom>
        </p:spPr>
      </p:pic>
      <p:sp>
        <p:nvSpPr>
          <p:cNvPr id="21" name="Text Placeholder 20"/>
          <p:cNvSpPr>
            <a:spLocks noGrp="1"/>
          </p:cNvSpPr>
          <p:nvPr>
            <p:ph type="body" sz="quarter" idx="13"/>
          </p:nvPr>
        </p:nvSpPr>
        <p:spPr>
          <a:xfrm>
            <a:off x="385962" y="3550577"/>
            <a:ext cx="2357238" cy="392113"/>
          </a:xfrm>
        </p:spPr>
        <p:txBody>
          <a:bodyPr>
            <a:normAutofit/>
          </a:bodyPr>
          <a:lstStyle>
            <a:lvl1pPr marL="0" indent="0">
              <a:buNone/>
              <a:defRPr sz="1800">
                <a:solidFill>
                  <a:schemeClr val="bg1"/>
                </a:solidFill>
                <a:latin typeface="Helvetica" pitchFamily="2" charset="0"/>
              </a:defRPr>
            </a:lvl1pPr>
          </a:lstStyle>
          <a:p>
            <a:pPr lvl="0"/>
            <a:r>
              <a:rPr lang="en-US" dirty="0"/>
              <a:t>Edit Master text</a:t>
            </a:r>
          </a:p>
        </p:txBody>
      </p:sp>
      <p:sp>
        <p:nvSpPr>
          <p:cNvPr id="14" name="Rectangle 13">
            <a:extLst>
              <a:ext uri="{FF2B5EF4-FFF2-40B4-BE49-F238E27FC236}">
                <a16:creationId xmlns:a16="http://schemas.microsoft.com/office/drawing/2014/main" id="{4F2E95FC-F2FF-484C-B164-0B467A10D8E8}"/>
              </a:ext>
            </a:extLst>
          </p:cNvPr>
          <p:cNvSpPr/>
          <p:nvPr userDrawn="1"/>
        </p:nvSpPr>
        <p:spPr>
          <a:xfrm>
            <a:off x="-1" y="0"/>
            <a:ext cx="2286000" cy="1432677"/>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18" name="Text Placeholder 20">
            <a:extLst>
              <a:ext uri="{FF2B5EF4-FFF2-40B4-BE49-F238E27FC236}">
                <a16:creationId xmlns:a16="http://schemas.microsoft.com/office/drawing/2014/main" id="{72849861-2E54-1342-94A6-59F8EF28BFC8}"/>
              </a:ext>
            </a:extLst>
          </p:cNvPr>
          <p:cNvSpPr>
            <a:spLocks noGrp="1"/>
          </p:cNvSpPr>
          <p:nvPr>
            <p:ph type="body" sz="quarter" idx="14" hasCustomPrompt="1"/>
          </p:nvPr>
        </p:nvSpPr>
        <p:spPr>
          <a:xfrm>
            <a:off x="385962" y="4440236"/>
            <a:ext cx="2357238" cy="392113"/>
          </a:xfrm>
        </p:spPr>
        <p:txBody>
          <a:bodyPr>
            <a:normAutofit/>
          </a:bodyPr>
          <a:lstStyle>
            <a:lvl1pPr marL="0" indent="0">
              <a:buNone/>
              <a:defRPr sz="1800" b="1" i="0">
                <a:solidFill>
                  <a:schemeClr val="bg1"/>
                </a:solidFill>
                <a:latin typeface="Helvetica" pitchFamily="2" charset="0"/>
              </a:defRPr>
            </a:lvl1pPr>
          </a:lstStyle>
          <a:p>
            <a:pPr lvl="0"/>
            <a:r>
              <a:rPr lang="en-US" dirty="0" err="1"/>
              <a:t>ngvla.nrao.edu</a:t>
            </a:r>
            <a:endParaRPr lang="en-US" dirty="0"/>
          </a:p>
        </p:txBody>
      </p:sp>
      <p:pic>
        <p:nvPicPr>
          <p:cNvPr id="13" name="Picture 12">
            <a:extLst>
              <a:ext uri="{FF2B5EF4-FFF2-40B4-BE49-F238E27FC236}">
                <a16:creationId xmlns:a16="http://schemas.microsoft.com/office/drawing/2014/main" id="{B562723A-C59C-E745-8CF3-E3DA2543333C}"/>
              </a:ext>
            </a:extLst>
          </p:cNvPr>
          <p:cNvPicPr>
            <a:picLocks noChangeAspect="1"/>
          </p:cNvPicPr>
          <p:nvPr userDrawn="1"/>
        </p:nvPicPr>
        <p:blipFill>
          <a:blip r:embed="rId6"/>
          <a:stretch>
            <a:fillRect/>
          </a:stretch>
        </p:blipFill>
        <p:spPr>
          <a:xfrm>
            <a:off x="513079" y="173794"/>
            <a:ext cx="1259840" cy="1085088"/>
          </a:xfrm>
          <a:prstGeom prst="rect">
            <a:avLst/>
          </a:prstGeom>
        </p:spPr>
      </p:pic>
    </p:spTree>
    <p:extLst>
      <p:ext uri="{BB962C8B-B14F-4D97-AF65-F5344CB8AC3E}">
        <p14:creationId xmlns:p14="http://schemas.microsoft.com/office/powerpoint/2010/main" val="1757064520"/>
      </p:ext>
    </p:extLst>
  </p:cSld>
  <p:clrMapOvr>
    <a:masterClrMapping/>
  </p:clrMapOvr>
  <p:extLst>
    <p:ext uri="{DCECCB84-F9BA-43D5-87BE-67443E8EF086}">
      <p15:sldGuideLst xmlns:p15="http://schemas.microsoft.com/office/powerpoint/2012/main">
        <p15:guide id="2" orient="horz" pos="1764" userDrawn="1">
          <p15:clr>
            <a:srgbClr val="FBAE40"/>
          </p15:clr>
        </p15:guide>
        <p15:guide id="3" pos="3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2602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no subtitl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8" y="109307"/>
            <a:ext cx="8636000" cy="3579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5" name="Text Placeholder 4"/>
          <p:cNvSpPr>
            <a:spLocks noGrp="1"/>
          </p:cNvSpPr>
          <p:nvPr>
            <p:ph type="body" sz="quarter" idx="12" hasCustomPrompt="1"/>
          </p:nvPr>
        </p:nvSpPr>
        <p:spPr>
          <a:xfrm>
            <a:off x="373040" y="533400"/>
            <a:ext cx="8636000" cy="3885755"/>
          </a:xfrm>
          <a:prstGeom prst="rect">
            <a:avLst/>
          </a:prstGeom>
        </p:spPr>
        <p:txBody>
          <a:bodyPr/>
          <a:lstStyle>
            <a:lvl1pPr>
              <a:defRPr sz="1800">
                <a:latin typeface="Gill Sans MT" panose="020B0502020104020203" pitchFamily="34" charset="0"/>
              </a:defRPr>
            </a:lvl1pPr>
            <a:lvl2pPr>
              <a:defRPr sz="1650">
                <a:latin typeface="Gill Sans MT" panose="020B0502020104020203" pitchFamily="34" charset="0"/>
              </a:defRPr>
            </a:lvl2pPr>
            <a:lvl3pPr>
              <a:defRPr sz="1500">
                <a:latin typeface="Gill Sans MT" panose="020B0502020104020203" pitchFamily="34" charset="0"/>
              </a:defRPr>
            </a:lvl3pPr>
            <a:lvl4pPr>
              <a:defRPr sz="1350">
                <a:latin typeface="Gill Sans MT" panose="020B0502020104020203" pitchFamily="34" charset="0"/>
              </a:defRPr>
            </a:lvl4pPr>
            <a:lvl5pPr>
              <a:defRPr sz="12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314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14142" t="18481" r="629" b="35119"/>
          <a:stretch/>
        </p:blipFill>
        <p:spPr>
          <a:xfrm>
            <a:off x="1" y="0"/>
            <a:ext cx="9144000" cy="2800350"/>
          </a:xfrm>
          <a:prstGeom prst="rect">
            <a:avLst/>
          </a:prstGeom>
        </p:spPr>
      </p:pic>
      <p:sp>
        <p:nvSpPr>
          <p:cNvPr id="16" name="Rectangle 15">
            <a:extLst>
              <a:ext uri="{FF2B5EF4-FFF2-40B4-BE49-F238E27FC236}">
                <a16:creationId xmlns:a16="http://schemas.microsoft.com/office/drawing/2014/main" id="{5252010D-3405-684F-B2B0-49E8B74F020B}"/>
              </a:ext>
            </a:extLst>
          </p:cNvPr>
          <p:cNvSpPr/>
          <p:nvPr userDrawn="1"/>
        </p:nvSpPr>
        <p:spPr>
          <a:xfrm>
            <a:off x="1" y="2800351"/>
            <a:ext cx="9144000" cy="2343150"/>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1" name="Picture 10"/>
          <p:cNvPicPr>
            <a:picLocks noChangeAspect="1"/>
          </p:cNvPicPr>
          <p:nvPr userDrawn="1"/>
        </p:nvPicPr>
        <p:blipFill>
          <a:blip r:embed="rId3"/>
          <a:stretch>
            <a:fillRect/>
          </a:stretch>
        </p:blipFill>
        <p:spPr>
          <a:xfrm>
            <a:off x="6990758" y="4179807"/>
            <a:ext cx="999131" cy="592536"/>
          </a:xfrm>
          <a:prstGeom prst="rect">
            <a:avLst/>
          </a:prstGeom>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156339" y="4119802"/>
            <a:ext cx="712547" cy="712547"/>
          </a:xfrm>
          <a:prstGeom prst="rect">
            <a:avLst/>
          </a:prstGeom>
        </p:spPr>
      </p:pic>
      <p:sp>
        <p:nvSpPr>
          <p:cNvPr id="2" name="Title 1"/>
          <p:cNvSpPr>
            <a:spLocks noGrp="1"/>
          </p:cNvSpPr>
          <p:nvPr>
            <p:ph type="ctrTitle"/>
          </p:nvPr>
        </p:nvSpPr>
        <p:spPr>
          <a:xfrm>
            <a:off x="385962" y="2882504"/>
            <a:ext cx="6482924" cy="649410"/>
          </a:xfrm>
        </p:spPr>
        <p:txBody>
          <a:bodyPr anchor="b">
            <a:normAutofit/>
          </a:bodyPr>
          <a:lstStyle>
            <a:lvl1pPr algn="l">
              <a:lnSpc>
                <a:spcPct val="100000"/>
              </a:lnSpc>
              <a:defRPr sz="2800">
                <a:solidFill>
                  <a:schemeClr val="bg1"/>
                </a:solidFill>
                <a:latin typeface="Orbitron Medium" panose="02000000000000000000" pitchFamily="2" charset="0"/>
              </a:defRPr>
            </a:lvl1pPr>
          </a:lstStyle>
          <a:p>
            <a:r>
              <a:rPr lang="en-US" dirty="0"/>
              <a:t>Click to edit Master title style</a:t>
            </a:r>
          </a:p>
        </p:txBody>
      </p:sp>
      <p:pic>
        <p:nvPicPr>
          <p:cNvPr id="17" name="Picture 16"/>
          <p:cNvPicPr>
            <a:picLocks noChangeAspect="1"/>
          </p:cNvPicPr>
          <p:nvPr userDrawn="1"/>
        </p:nvPicPr>
        <p:blipFill>
          <a:blip r:embed="rId5"/>
          <a:stretch>
            <a:fillRect/>
          </a:stretch>
        </p:blipFill>
        <p:spPr>
          <a:xfrm>
            <a:off x="8235157" y="4173202"/>
            <a:ext cx="466425" cy="605746"/>
          </a:xfrm>
          <a:prstGeom prst="rect">
            <a:avLst/>
          </a:prstGeom>
        </p:spPr>
      </p:pic>
      <p:sp>
        <p:nvSpPr>
          <p:cNvPr id="21" name="Text Placeholder 20"/>
          <p:cNvSpPr>
            <a:spLocks noGrp="1"/>
          </p:cNvSpPr>
          <p:nvPr>
            <p:ph type="body" sz="quarter" idx="13"/>
          </p:nvPr>
        </p:nvSpPr>
        <p:spPr>
          <a:xfrm>
            <a:off x="385962" y="3550577"/>
            <a:ext cx="2357238" cy="392113"/>
          </a:xfrm>
        </p:spPr>
        <p:txBody>
          <a:bodyPr>
            <a:normAutofit/>
          </a:bodyPr>
          <a:lstStyle>
            <a:lvl1pPr marL="0" indent="0">
              <a:buNone/>
              <a:defRPr sz="1800">
                <a:solidFill>
                  <a:schemeClr val="bg1"/>
                </a:solidFill>
                <a:latin typeface="Helvetica" pitchFamily="2" charset="0"/>
              </a:defRPr>
            </a:lvl1pPr>
          </a:lstStyle>
          <a:p>
            <a:pPr lvl="0"/>
            <a:r>
              <a:rPr lang="en-US" dirty="0"/>
              <a:t>Edit Master text</a:t>
            </a:r>
          </a:p>
        </p:txBody>
      </p:sp>
      <p:sp>
        <p:nvSpPr>
          <p:cNvPr id="14" name="Rectangle 13">
            <a:extLst>
              <a:ext uri="{FF2B5EF4-FFF2-40B4-BE49-F238E27FC236}">
                <a16:creationId xmlns:a16="http://schemas.microsoft.com/office/drawing/2014/main" id="{4F2E95FC-F2FF-484C-B164-0B467A10D8E8}"/>
              </a:ext>
            </a:extLst>
          </p:cNvPr>
          <p:cNvSpPr/>
          <p:nvPr userDrawn="1"/>
        </p:nvSpPr>
        <p:spPr>
          <a:xfrm>
            <a:off x="-1" y="0"/>
            <a:ext cx="2286000" cy="1432677"/>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18" name="Text Placeholder 20">
            <a:extLst>
              <a:ext uri="{FF2B5EF4-FFF2-40B4-BE49-F238E27FC236}">
                <a16:creationId xmlns:a16="http://schemas.microsoft.com/office/drawing/2014/main" id="{72849861-2E54-1342-94A6-59F8EF28BFC8}"/>
              </a:ext>
            </a:extLst>
          </p:cNvPr>
          <p:cNvSpPr>
            <a:spLocks noGrp="1"/>
          </p:cNvSpPr>
          <p:nvPr>
            <p:ph type="body" sz="quarter" idx="14" hasCustomPrompt="1"/>
          </p:nvPr>
        </p:nvSpPr>
        <p:spPr>
          <a:xfrm>
            <a:off x="385962" y="4440236"/>
            <a:ext cx="2357238" cy="392113"/>
          </a:xfrm>
        </p:spPr>
        <p:txBody>
          <a:bodyPr>
            <a:normAutofit/>
          </a:bodyPr>
          <a:lstStyle>
            <a:lvl1pPr marL="0" indent="0">
              <a:buNone/>
              <a:defRPr sz="1800" b="1" i="0">
                <a:solidFill>
                  <a:schemeClr val="bg1"/>
                </a:solidFill>
                <a:latin typeface="Helvetica" pitchFamily="2" charset="0"/>
              </a:defRPr>
            </a:lvl1pPr>
          </a:lstStyle>
          <a:p>
            <a:pPr lvl="0"/>
            <a:r>
              <a:rPr lang="en-US" dirty="0" err="1"/>
              <a:t>ngvla.nrao.edu</a:t>
            </a:r>
            <a:endParaRPr lang="en-US" dirty="0"/>
          </a:p>
        </p:txBody>
      </p:sp>
      <p:pic>
        <p:nvPicPr>
          <p:cNvPr id="13" name="Picture 12">
            <a:extLst>
              <a:ext uri="{FF2B5EF4-FFF2-40B4-BE49-F238E27FC236}">
                <a16:creationId xmlns:a16="http://schemas.microsoft.com/office/drawing/2014/main" id="{85EE4DE0-9D7E-5E43-90A2-9CB82672CD3A}"/>
              </a:ext>
            </a:extLst>
          </p:cNvPr>
          <p:cNvPicPr>
            <a:picLocks noChangeAspect="1"/>
          </p:cNvPicPr>
          <p:nvPr userDrawn="1"/>
        </p:nvPicPr>
        <p:blipFill>
          <a:blip r:embed="rId6"/>
          <a:stretch>
            <a:fillRect/>
          </a:stretch>
        </p:blipFill>
        <p:spPr>
          <a:xfrm>
            <a:off x="513079" y="173794"/>
            <a:ext cx="1259840" cy="1085088"/>
          </a:xfrm>
          <a:prstGeom prst="rect">
            <a:avLst/>
          </a:prstGeom>
        </p:spPr>
      </p:pic>
    </p:spTree>
    <p:extLst>
      <p:ext uri="{BB962C8B-B14F-4D97-AF65-F5344CB8AC3E}">
        <p14:creationId xmlns:p14="http://schemas.microsoft.com/office/powerpoint/2010/main" val="1264250856"/>
      </p:ext>
    </p:extLst>
  </p:cSld>
  <p:clrMapOvr>
    <a:masterClrMapping/>
  </p:clrMapOvr>
  <p:extLst>
    <p:ext uri="{DCECCB84-F9BA-43D5-87BE-67443E8EF086}">
      <p15:sldGuideLst xmlns:p15="http://schemas.microsoft.com/office/powerpoint/2012/main">
        <p15:guide id="1" pos="312">
          <p15:clr>
            <a:srgbClr val="FBAE40"/>
          </p15:clr>
        </p15:guide>
        <p15:guide id="2" orient="horz" pos="17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28827" b="16729"/>
          <a:stretch/>
        </p:blipFill>
        <p:spPr>
          <a:xfrm>
            <a:off x="-1" y="0"/>
            <a:ext cx="9144000" cy="2800350"/>
          </a:xfrm>
          <a:prstGeom prst="rect">
            <a:avLst/>
          </a:prstGeom>
        </p:spPr>
      </p:pic>
      <p:sp>
        <p:nvSpPr>
          <p:cNvPr id="16" name="Rectangle 15">
            <a:extLst>
              <a:ext uri="{FF2B5EF4-FFF2-40B4-BE49-F238E27FC236}">
                <a16:creationId xmlns:a16="http://schemas.microsoft.com/office/drawing/2014/main" id="{5252010D-3405-684F-B2B0-49E8B74F020B}"/>
              </a:ext>
            </a:extLst>
          </p:cNvPr>
          <p:cNvSpPr/>
          <p:nvPr userDrawn="1"/>
        </p:nvSpPr>
        <p:spPr>
          <a:xfrm>
            <a:off x="1" y="2800350"/>
            <a:ext cx="9144000" cy="2343150"/>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1" name="Picture 10"/>
          <p:cNvPicPr>
            <a:picLocks noChangeAspect="1"/>
          </p:cNvPicPr>
          <p:nvPr userDrawn="1"/>
        </p:nvPicPr>
        <p:blipFill>
          <a:blip r:embed="rId3"/>
          <a:stretch>
            <a:fillRect/>
          </a:stretch>
        </p:blipFill>
        <p:spPr>
          <a:xfrm>
            <a:off x="6990758" y="4179807"/>
            <a:ext cx="999131" cy="592536"/>
          </a:xfrm>
          <a:prstGeom prst="rect">
            <a:avLst/>
          </a:prstGeom>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156339" y="4119802"/>
            <a:ext cx="712547" cy="712547"/>
          </a:xfrm>
          <a:prstGeom prst="rect">
            <a:avLst/>
          </a:prstGeom>
        </p:spPr>
      </p:pic>
      <p:sp>
        <p:nvSpPr>
          <p:cNvPr id="2" name="Title 1"/>
          <p:cNvSpPr>
            <a:spLocks noGrp="1"/>
          </p:cNvSpPr>
          <p:nvPr>
            <p:ph type="ctrTitle"/>
          </p:nvPr>
        </p:nvSpPr>
        <p:spPr>
          <a:xfrm>
            <a:off x="385962" y="2882504"/>
            <a:ext cx="6482924" cy="649410"/>
          </a:xfrm>
        </p:spPr>
        <p:txBody>
          <a:bodyPr anchor="b">
            <a:normAutofit/>
          </a:bodyPr>
          <a:lstStyle>
            <a:lvl1pPr algn="l">
              <a:lnSpc>
                <a:spcPct val="100000"/>
              </a:lnSpc>
              <a:defRPr sz="2800">
                <a:solidFill>
                  <a:schemeClr val="bg1"/>
                </a:solidFill>
                <a:latin typeface="Orbitron Medium" panose="02000000000000000000" pitchFamily="2" charset="0"/>
              </a:defRPr>
            </a:lvl1pPr>
          </a:lstStyle>
          <a:p>
            <a:r>
              <a:rPr lang="en-US" dirty="0"/>
              <a:t>Click to edit Master title style</a:t>
            </a:r>
          </a:p>
        </p:txBody>
      </p:sp>
      <p:pic>
        <p:nvPicPr>
          <p:cNvPr id="17" name="Picture 16"/>
          <p:cNvPicPr>
            <a:picLocks noChangeAspect="1"/>
          </p:cNvPicPr>
          <p:nvPr userDrawn="1"/>
        </p:nvPicPr>
        <p:blipFill>
          <a:blip r:embed="rId5"/>
          <a:stretch>
            <a:fillRect/>
          </a:stretch>
        </p:blipFill>
        <p:spPr>
          <a:xfrm>
            <a:off x="8235157" y="4173202"/>
            <a:ext cx="466425" cy="605746"/>
          </a:xfrm>
          <a:prstGeom prst="rect">
            <a:avLst/>
          </a:prstGeom>
        </p:spPr>
      </p:pic>
      <p:sp>
        <p:nvSpPr>
          <p:cNvPr id="21" name="Text Placeholder 20"/>
          <p:cNvSpPr>
            <a:spLocks noGrp="1"/>
          </p:cNvSpPr>
          <p:nvPr>
            <p:ph type="body" sz="quarter" idx="13"/>
          </p:nvPr>
        </p:nvSpPr>
        <p:spPr>
          <a:xfrm>
            <a:off x="385962" y="3550577"/>
            <a:ext cx="2357238" cy="392113"/>
          </a:xfrm>
        </p:spPr>
        <p:txBody>
          <a:bodyPr>
            <a:normAutofit/>
          </a:bodyPr>
          <a:lstStyle>
            <a:lvl1pPr marL="0" indent="0">
              <a:buNone/>
              <a:defRPr sz="1800">
                <a:solidFill>
                  <a:schemeClr val="bg1"/>
                </a:solidFill>
                <a:latin typeface="Helvetica" pitchFamily="2" charset="0"/>
              </a:defRPr>
            </a:lvl1pPr>
          </a:lstStyle>
          <a:p>
            <a:pPr lvl="0"/>
            <a:r>
              <a:rPr lang="en-US" dirty="0"/>
              <a:t>Edit Master text</a:t>
            </a:r>
          </a:p>
        </p:txBody>
      </p:sp>
      <p:sp>
        <p:nvSpPr>
          <p:cNvPr id="14" name="Rectangle 13">
            <a:extLst>
              <a:ext uri="{FF2B5EF4-FFF2-40B4-BE49-F238E27FC236}">
                <a16:creationId xmlns:a16="http://schemas.microsoft.com/office/drawing/2014/main" id="{4F2E95FC-F2FF-484C-B164-0B467A10D8E8}"/>
              </a:ext>
            </a:extLst>
          </p:cNvPr>
          <p:cNvSpPr/>
          <p:nvPr userDrawn="1"/>
        </p:nvSpPr>
        <p:spPr>
          <a:xfrm>
            <a:off x="-1" y="0"/>
            <a:ext cx="2286000" cy="1432677"/>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18" name="Text Placeholder 20">
            <a:extLst>
              <a:ext uri="{FF2B5EF4-FFF2-40B4-BE49-F238E27FC236}">
                <a16:creationId xmlns:a16="http://schemas.microsoft.com/office/drawing/2014/main" id="{72849861-2E54-1342-94A6-59F8EF28BFC8}"/>
              </a:ext>
            </a:extLst>
          </p:cNvPr>
          <p:cNvSpPr>
            <a:spLocks noGrp="1"/>
          </p:cNvSpPr>
          <p:nvPr>
            <p:ph type="body" sz="quarter" idx="14" hasCustomPrompt="1"/>
          </p:nvPr>
        </p:nvSpPr>
        <p:spPr>
          <a:xfrm>
            <a:off x="385962" y="4440236"/>
            <a:ext cx="2357238" cy="392113"/>
          </a:xfrm>
        </p:spPr>
        <p:txBody>
          <a:bodyPr>
            <a:normAutofit/>
          </a:bodyPr>
          <a:lstStyle>
            <a:lvl1pPr marL="0" indent="0">
              <a:buNone/>
              <a:defRPr sz="1800" b="1" i="0">
                <a:solidFill>
                  <a:schemeClr val="bg1"/>
                </a:solidFill>
                <a:latin typeface="Helvetica" pitchFamily="2" charset="0"/>
              </a:defRPr>
            </a:lvl1pPr>
          </a:lstStyle>
          <a:p>
            <a:pPr lvl="0"/>
            <a:r>
              <a:rPr lang="en-US" dirty="0" err="1"/>
              <a:t>ngvla.nrao.edu</a:t>
            </a:r>
            <a:endParaRPr lang="en-US" dirty="0"/>
          </a:p>
        </p:txBody>
      </p:sp>
      <p:pic>
        <p:nvPicPr>
          <p:cNvPr id="13" name="Picture 12">
            <a:extLst>
              <a:ext uri="{FF2B5EF4-FFF2-40B4-BE49-F238E27FC236}">
                <a16:creationId xmlns:a16="http://schemas.microsoft.com/office/drawing/2014/main" id="{75E1C94F-84F9-C04C-BF98-219DD097AA64}"/>
              </a:ext>
            </a:extLst>
          </p:cNvPr>
          <p:cNvPicPr>
            <a:picLocks noChangeAspect="1"/>
          </p:cNvPicPr>
          <p:nvPr userDrawn="1"/>
        </p:nvPicPr>
        <p:blipFill>
          <a:blip r:embed="rId6"/>
          <a:stretch>
            <a:fillRect/>
          </a:stretch>
        </p:blipFill>
        <p:spPr>
          <a:xfrm>
            <a:off x="513079" y="173794"/>
            <a:ext cx="1259840" cy="1085088"/>
          </a:xfrm>
          <a:prstGeom prst="rect">
            <a:avLst/>
          </a:prstGeom>
        </p:spPr>
      </p:pic>
    </p:spTree>
    <p:extLst>
      <p:ext uri="{BB962C8B-B14F-4D97-AF65-F5344CB8AC3E}">
        <p14:creationId xmlns:p14="http://schemas.microsoft.com/office/powerpoint/2010/main" val="3319896611"/>
      </p:ext>
    </p:extLst>
  </p:cSld>
  <p:clrMapOvr>
    <a:masterClrMapping/>
  </p:clrMapOvr>
  <p:extLst>
    <p:ext uri="{DCECCB84-F9BA-43D5-87BE-67443E8EF086}">
      <p15:sldGuideLst xmlns:p15="http://schemas.microsoft.com/office/powerpoint/2012/main">
        <p15:guide id="1" pos="312">
          <p15:clr>
            <a:srgbClr val="FBAE40"/>
          </p15:clr>
        </p15:guide>
        <p15:guide id="2" orient="horz" pos="17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C6E2085-C117-964A-A40E-3F5CA8BBFAD5}"/>
              </a:ext>
            </a:extLst>
          </p:cNvPr>
          <p:cNvSpPr/>
          <p:nvPr userDrawn="1"/>
        </p:nvSpPr>
        <p:spPr>
          <a:xfrm>
            <a:off x="0" y="4525617"/>
            <a:ext cx="9144000" cy="61788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2" name="Title 1"/>
          <p:cNvSpPr>
            <a:spLocks noGrp="1"/>
          </p:cNvSpPr>
          <p:nvPr>
            <p:ph type="title"/>
          </p:nvPr>
        </p:nvSpPr>
        <p:spPr>
          <a:xfrm>
            <a:off x="1515290" y="10601"/>
            <a:ext cx="7000059" cy="994172"/>
          </a:xfrm>
        </p:spPr>
        <p:txBody>
          <a:bodyPr>
            <a:normAutofit/>
          </a:bodyPr>
          <a:lstStyle>
            <a:lvl1pPr>
              <a:defRPr sz="3200">
                <a:latin typeface="Helvetica" pitchFamily="2" charset="0"/>
              </a:defRPr>
            </a:lvl1pPr>
          </a:lstStyle>
          <a:p>
            <a:r>
              <a:rPr lang="en-US" dirty="0"/>
              <a:t>Click to edit Master title style</a:t>
            </a:r>
          </a:p>
        </p:txBody>
      </p:sp>
      <p:sp>
        <p:nvSpPr>
          <p:cNvPr id="3" name="Content Placeholder 2"/>
          <p:cNvSpPr>
            <a:spLocks noGrp="1"/>
          </p:cNvSpPr>
          <p:nvPr>
            <p:ph idx="1"/>
          </p:nvPr>
        </p:nvSpPr>
        <p:spPr>
          <a:xfrm>
            <a:off x="587318" y="1215504"/>
            <a:ext cx="7886700" cy="3224985"/>
          </a:xfrm>
        </p:spPr>
        <p:txBody>
          <a:bodyPr/>
          <a:lstStyle>
            <a:lvl1pPr>
              <a:defRPr sz="2200">
                <a:latin typeface="Helvetica" pitchFamily="2" charset="0"/>
              </a:defRPr>
            </a:lvl1pPr>
            <a:lvl2pPr>
              <a:defRPr>
                <a:latin typeface="Helvetica" pitchFamily="2" charset="0"/>
              </a:defRPr>
            </a:lvl2pPr>
            <a:lvl3pPr>
              <a:defRPr>
                <a:latin typeface="Helvetica" pitchFamily="2" charset="0"/>
              </a:defRPr>
            </a:lvl3pPr>
            <a:lvl4pPr>
              <a:defRPr sz="1500">
                <a:latin typeface="Helvetica" pitchFamily="2" charset="0"/>
              </a:defRPr>
            </a:lvl4pPr>
            <a:lvl5pPr>
              <a:defRPr sz="15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21" name="Slide Number Placeholder 5"/>
          <p:cNvSpPr>
            <a:spLocks noGrp="1"/>
          </p:cNvSpPr>
          <p:nvPr>
            <p:ph type="sldNum" sz="quarter" idx="12"/>
          </p:nvPr>
        </p:nvSpPr>
        <p:spPr>
          <a:xfrm>
            <a:off x="587318" y="4677711"/>
            <a:ext cx="409330" cy="332519"/>
          </a:xfrm>
          <a:prstGeom prst="rect">
            <a:avLst/>
          </a:prstGeom>
        </p:spPr>
        <p:txBody>
          <a:bodyPr/>
          <a:lstStyle>
            <a:lvl1pPr>
              <a:defRPr>
                <a:solidFill>
                  <a:schemeClr val="bg1"/>
                </a:solidFill>
                <a:latin typeface="Helvetica" pitchFamily="2" charset="0"/>
              </a:defRPr>
            </a:lvl1pPr>
          </a:lstStyle>
          <a:p>
            <a:fld id="{C007A3FA-37C8-B64A-9EE6-D07431EEED58}" type="slidenum">
              <a:rPr lang="en-US" smtClean="0"/>
              <a:pPr/>
              <a:t>‹#›</a:t>
            </a:fld>
            <a:endParaRPr lang="en-US" dirty="0"/>
          </a:p>
        </p:txBody>
      </p:sp>
      <p:pic>
        <p:nvPicPr>
          <p:cNvPr id="11" name="Picture 10">
            <a:extLst>
              <a:ext uri="{FF2B5EF4-FFF2-40B4-BE49-F238E27FC236}">
                <a16:creationId xmlns:a16="http://schemas.microsoft.com/office/drawing/2014/main" id="{E3B898D1-904F-A747-9746-2F6C0ED482C4}"/>
              </a:ext>
            </a:extLst>
          </p:cNvPr>
          <p:cNvPicPr>
            <a:picLocks noChangeAspect="1"/>
          </p:cNvPicPr>
          <p:nvPr userDrawn="1"/>
        </p:nvPicPr>
        <p:blipFill>
          <a:blip r:embed="rId2"/>
          <a:stretch>
            <a:fillRect/>
          </a:stretch>
        </p:blipFill>
        <p:spPr>
          <a:xfrm>
            <a:off x="7399191" y="4648409"/>
            <a:ext cx="627708" cy="372263"/>
          </a:xfrm>
          <a:prstGeom prst="rect">
            <a:avLst/>
          </a:prstGeom>
        </p:spPr>
      </p:pic>
      <p:pic>
        <p:nvPicPr>
          <p:cNvPr id="12" name="Picture 11">
            <a:extLst>
              <a:ext uri="{FF2B5EF4-FFF2-40B4-BE49-F238E27FC236}">
                <a16:creationId xmlns:a16="http://schemas.microsoft.com/office/drawing/2014/main" id="{58C98605-B378-6346-BE9F-CF5DAF74B52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74965" y="4610711"/>
            <a:ext cx="447661" cy="447661"/>
          </a:xfrm>
          <a:prstGeom prst="rect">
            <a:avLst/>
          </a:prstGeom>
        </p:spPr>
      </p:pic>
      <p:pic>
        <p:nvPicPr>
          <p:cNvPr id="13" name="Picture 12">
            <a:extLst>
              <a:ext uri="{FF2B5EF4-FFF2-40B4-BE49-F238E27FC236}">
                <a16:creationId xmlns:a16="http://schemas.microsoft.com/office/drawing/2014/main" id="{129556BB-8C9F-4B4C-9D18-6BA91B221FCB}"/>
              </a:ext>
            </a:extLst>
          </p:cNvPr>
          <p:cNvPicPr>
            <a:picLocks noChangeAspect="1"/>
          </p:cNvPicPr>
          <p:nvPr userDrawn="1"/>
        </p:nvPicPr>
        <p:blipFill>
          <a:blip r:embed="rId4"/>
          <a:stretch>
            <a:fillRect/>
          </a:stretch>
        </p:blipFill>
        <p:spPr>
          <a:xfrm>
            <a:off x="8180985" y="4644259"/>
            <a:ext cx="293033" cy="380563"/>
          </a:xfrm>
          <a:prstGeom prst="rect">
            <a:avLst/>
          </a:prstGeom>
        </p:spPr>
      </p:pic>
      <p:sp>
        <p:nvSpPr>
          <p:cNvPr id="23" name="Rectangle 22">
            <a:extLst>
              <a:ext uri="{FF2B5EF4-FFF2-40B4-BE49-F238E27FC236}">
                <a16:creationId xmlns:a16="http://schemas.microsoft.com/office/drawing/2014/main" id="{36AACEA5-9CA8-3F4B-97F3-EA0E9698AF54}"/>
              </a:ext>
            </a:extLst>
          </p:cNvPr>
          <p:cNvSpPr/>
          <p:nvPr userDrawn="1"/>
        </p:nvSpPr>
        <p:spPr>
          <a:xfrm>
            <a:off x="-1" y="0"/>
            <a:ext cx="1365070" cy="100477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25" name="Picture 24">
            <a:extLst>
              <a:ext uri="{FF2B5EF4-FFF2-40B4-BE49-F238E27FC236}">
                <a16:creationId xmlns:a16="http://schemas.microsoft.com/office/drawing/2014/main" id="{8E62934A-5B1A-544F-8458-304190AD60E5}"/>
              </a:ext>
            </a:extLst>
          </p:cNvPr>
          <p:cNvPicPr>
            <a:picLocks noChangeAspect="1"/>
          </p:cNvPicPr>
          <p:nvPr userDrawn="1"/>
        </p:nvPicPr>
        <p:blipFill>
          <a:blip r:embed="rId2"/>
          <a:stretch>
            <a:fillRect/>
          </a:stretch>
        </p:blipFill>
        <p:spPr>
          <a:xfrm>
            <a:off x="7654991" y="5493122"/>
            <a:ext cx="627708" cy="372263"/>
          </a:xfrm>
          <a:prstGeom prst="rect">
            <a:avLst/>
          </a:prstGeom>
        </p:spPr>
      </p:pic>
      <p:pic>
        <p:nvPicPr>
          <p:cNvPr id="26" name="Picture 25">
            <a:extLst>
              <a:ext uri="{FF2B5EF4-FFF2-40B4-BE49-F238E27FC236}">
                <a16:creationId xmlns:a16="http://schemas.microsoft.com/office/drawing/2014/main" id="{A85ACE8F-9047-C646-8934-B9B9FCA9035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130765" y="5455424"/>
            <a:ext cx="447661" cy="447661"/>
          </a:xfrm>
          <a:prstGeom prst="rect">
            <a:avLst/>
          </a:prstGeom>
        </p:spPr>
      </p:pic>
      <p:pic>
        <p:nvPicPr>
          <p:cNvPr id="27" name="Picture 26">
            <a:extLst>
              <a:ext uri="{FF2B5EF4-FFF2-40B4-BE49-F238E27FC236}">
                <a16:creationId xmlns:a16="http://schemas.microsoft.com/office/drawing/2014/main" id="{F858F246-8B25-F143-B478-AD444D449F8B}"/>
              </a:ext>
            </a:extLst>
          </p:cNvPr>
          <p:cNvPicPr>
            <a:picLocks noChangeAspect="1"/>
          </p:cNvPicPr>
          <p:nvPr userDrawn="1"/>
        </p:nvPicPr>
        <p:blipFill>
          <a:blip r:embed="rId4"/>
          <a:stretch>
            <a:fillRect/>
          </a:stretch>
        </p:blipFill>
        <p:spPr>
          <a:xfrm>
            <a:off x="8436785" y="5488972"/>
            <a:ext cx="293033" cy="380563"/>
          </a:xfrm>
          <a:prstGeom prst="rect">
            <a:avLst/>
          </a:prstGeom>
        </p:spPr>
      </p:pic>
      <p:pic>
        <p:nvPicPr>
          <p:cNvPr id="28" name="Picture 27">
            <a:extLst>
              <a:ext uri="{FF2B5EF4-FFF2-40B4-BE49-F238E27FC236}">
                <a16:creationId xmlns:a16="http://schemas.microsoft.com/office/drawing/2014/main" id="{A590DC9C-4039-F045-B5B4-8C4EC6117B17}"/>
              </a:ext>
            </a:extLst>
          </p:cNvPr>
          <p:cNvPicPr>
            <a:picLocks noChangeAspect="1"/>
          </p:cNvPicPr>
          <p:nvPr userDrawn="1"/>
        </p:nvPicPr>
        <p:blipFill rotWithShape="1">
          <a:blip r:embed="rId5"/>
          <a:srcRect l="23434" t="31786" r="23925" b="36341"/>
          <a:stretch/>
        </p:blipFill>
        <p:spPr>
          <a:xfrm>
            <a:off x="6439987" y="5454859"/>
            <a:ext cx="572758" cy="448789"/>
          </a:xfrm>
          <a:prstGeom prst="rect">
            <a:avLst/>
          </a:prstGeom>
        </p:spPr>
      </p:pic>
      <p:pic>
        <p:nvPicPr>
          <p:cNvPr id="16" name="Picture 15">
            <a:extLst>
              <a:ext uri="{FF2B5EF4-FFF2-40B4-BE49-F238E27FC236}">
                <a16:creationId xmlns:a16="http://schemas.microsoft.com/office/drawing/2014/main" id="{12098921-102A-6447-8A72-EBE231E68EC5}"/>
              </a:ext>
            </a:extLst>
          </p:cNvPr>
          <p:cNvPicPr>
            <a:picLocks noChangeAspect="1"/>
          </p:cNvPicPr>
          <p:nvPr userDrawn="1"/>
        </p:nvPicPr>
        <p:blipFill>
          <a:blip r:embed="rId6"/>
          <a:stretch>
            <a:fillRect/>
          </a:stretch>
        </p:blipFill>
        <p:spPr>
          <a:xfrm>
            <a:off x="249464" y="129387"/>
            <a:ext cx="866140" cy="745998"/>
          </a:xfrm>
          <a:prstGeom prst="rect">
            <a:avLst/>
          </a:prstGeom>
        </p:spPr>
      </p:pic>
    </p:spTree>
    <p:extLst>
      <p:ext uri="{BB962C8B-B14F-4D97-AF65-F5344CB8AC3E}">
        <p14:creationId xmlns:p14="http://schemas.microsoft.com/office/powerpoint/2010/main" val="93575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9B38D7-DA20-E64B-BBF2-EC6E19F8BE96}"/>
              </a:ext>
            </a:extLst>
          </p:cNvPr>
          <p:cNvSpPr/>
          <p:nvPr userDrawn="1"/>
        </p:nvSpPr>
        <p:spPr>
          <a:xfrm>
            <a:off x="0" y="4525617"/>
            <a:ext cx="9144000" cy="61788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cxnSp>
        <p:nvCxnSpPr>
          <p:cNvPr id="14" name="Straight Connector 13">
            <a:extLst>
              <a:ext uri="{FF2B5EF4-FFF2-40B4-BE49-F238E27FC236}">
                <a16:creationId xmlns:a16="http://schemas.microsoft.com/office/drawing/2014/main" id="{7720F81E-36D1-6A45-94B1-ABF4095BDC39}"/>
              </a:ext>
            </a:extLst>
          </p:cNvPr>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09AB235-3A93-E24F-95E9-3BCA3185CF38}"/>
              </a:ext>
            </a:extLst>
          </p:cNvPr>
          <p:cNvSpPr>
            <a:spLocks noGrp="1"/>
          </p:cNvSpPr>
          <p:nvPr>
            <p:ph type="sldNum" sz="quarter" idx="12"/>
          </p:nvPr>
        </p:nvSpPr>
        <p:spPr>
          <a:xfrm>
            <a:off x="587318" y="4677711"/>
            <a:ext cx="409330" cy="332519"/>
          </a:xfrm>
          <a:prstGeom prst="rect">
            <a:avLst/>
          </a:prstGeom>
        </p:spPr>
        <p:txBody>
          <a:bodyPr/>
          <a:lstStyle>
            <a:lvl1pPr>
              <a:defRPr>
                <a:solidFill>
                  <a:schemeClr val="bg1"/>
                </a:solidFill>
                <a:latin typeface="Helvetica" pitchFamily="2" charset="0"/>
              </a:defRPr>
            </a:lvl1pPr>
          </a:lstStyle>
          <a:p>
            <a:fld id="{C007A3FA-37C8-B64A-9EE6-D07431EEED58}" type="slidenum">
              <a:rPr lang="en-US" smtClean="0"/>
              <a:pPr/>
              <a:t>‹#›</a:t>
            </a:fld>
            <a:endParaRPr lang="en-US" dirty="0"/>
          </a:p>
        </p:txBody>
      </p:sp>
      <p:pic>
        <p:nvPicPr>
          <p:cNvPr id="16" name="Picture 15">
            <a:extLst>
              <a:ext uri="{FF2B5EF4-FFF2-40B4-BE49-F238E27FC236}">
                <a16:creationId xmlns:a16="http://schemas.microsoft.com/office/drawing/2014/main" id="{5873A4F1-5C43-F449-A25F-197884A49037}"/>
              </a:ext>
            </a:extLst>
          </p:cNvPr>
          <p:cNvPicPr>
            <a:picLocks noChangeAspect="1"/>
          </p:cNvPicPr>
          <p:nvPr userDrawn="1"/>
        </p:nvPicPr>
        <p:blipFill>
          <a:blip r:embed="rId2"/>
          <a:stretch>
            <a:fillRect/>
          </a:stretch>
        </p:blipFill>
        <p:spPr>
          <a:xfrm>
            <a:off x="7399191" y="4648409"/>
            <a:ext cx="627708" cy="372263"/>
          </a:xfrm>
          <a:prstGeom prst="rect">
            <a:avLst/>
          </a:prstGeom>
        </p:spPr>
      </p:pic>
      <p:pic>
        <p:nvPicPr>
          <p:cNvPr id="23" name="Picture 22">
            <a:extLst>
              <a:ext uri="{FF2B5EF4-FFF2-40B4-BE49-F238E27FC236}">
                <a16:creationId xmlns:a16="http://schemas.microsoft.com/office/drawing/2014/main" id="{CE3CD250-57AD-6142-8D5F-4D9E0072A4E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74965" y="4610711"/>
            <a:ext cx="447661" cy="447661"/>
          </a:xfrm>
          <a:prstGeom prst="rect">
            <a:avLst/>
          </a:prstGeom>
        </p:spPr>
      </p:pic>
      <p:pic>
        <p:nvPicPr>
          <p:cNvPr id="24" name="Picture 23">
            <a:extLst>
              <a:ext uri="{FF2B5EF4-FFF2-40B4-BE49-F238E27FC236}">
                <a16:creationId xmlns:a16="http://schemas.microsoft.com/office/drawing/2014/main" id="{45585944-053A-D64F-ADF8-0E98A25F3C47}"/>
              </a:ext>
            </a:extLst>
          </p:cNvPr>
          <p:cNvPicPr>
            <a:picLocks noChangeAspect="1"/>
          </p:cNvPicPr>
          <p:nvPr userDrawn="1"/>
        </p:nvPicPr>
        <p:blipFill>
          <a:blip r:embed="rId4"/>
          <a:stretch>
            <a:fillRect/>
          </a:stretch>
        </p:blipFill>
        <p:spPr>
          <a:xfrm>
            <a:off x="8180985" y="4644259"/>
            <a:ext cx="293033" cy="380563"/>
          </a:xfrm>
          <a:prstGeom prst="rect">
            <a:avLst/>
          </a:prstGeom>
        </p:spPr>
      </p:pic>
      <p:sp>
        <p:nvSpPr>
          <p:cNvPr id="25" name="Rectangle 24">
            <a:extLst>
              <a:ext uri="{FF2B5EF4-FFF2-40B4-BE49-F238E27FC236}">
                <a16:creationId xmlns:a16="http://schemas.microsoft.com/office/drawing/2014/main" id="{7BC017E3-1E76-A64F-96F2-478C874D2FD5}"/>
              </a:ext>
            </a:extLst>
          </p:cNvPr>
          <p:cNvSpPr/>
          <p:nvPr userDrawn="1"/>
        </p:nvSpPr>
        <p:spPr>
          <a:xfrm>
            <a:off x="-1" y="0"/>
            <a:ext cx="1365070" cy="100477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sp>
        <p:nvSpPr>
          <p:cNvPr id="27" name="Title 1">
            <a:extLst>
              <a:ext uri="{FF2B5EF4-FFF2-40B4-BE49-F238E27FC236}">
                <a16:creationId xmlns:a16="http://schemas.microsoft.com/office/drawing/2014/main" id="{D18111F0-B824-5F4D-9CE5-F5CA16A670D7}"/>
              </a:ext>
            </a:extLst>
          </p:cNvPr>
          <p:cNvSpPr>
            <a:spLocks noGrp="1"/>
          </p:cNvSpPr>
          <p:nvPr>
            <p:ph type="title"/>
          </p:nvPr>
        </p:nvSpPr>
        <p:spPr>
          <a:xfrm>
            <a:off x="1515290" y="10601"/>
            <a:ext cx="7000059" cy="994172"/>
          </a:xfrm>
        </p:spPr>
        <p:txBody>
          <a:bodyPr>
            <a:normAutofit/>
          </a:bodyPr>
          <a:lstStyle>
            <a:lvl1pPr>
              <a:defRPr sz="3200">
                <a:latin typeface="Helvetica" pitchFamily="2"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D431A785-3E35-2748-A942-507807A6C708}"/>
              </a:ext>
            </a:extLst>
          </p:cNvPr>
          <p:cNvSpPr>
            <a:spLocks noGrp="1"/>
          </p:cNvSpPr>
          <p:nvPr>
            <p:ph sz="half" idx="1"/>
          </p:nvPr>
        </p:nvSpPr>
        <p:spPr>
          <a:xfrm>
            <a:off x="587318" y="1156865"/>
            <a:ext cx="3840480" cy="3245961"/>
          </a:xfrm>
          <a:prstGeom prst="rect">
            <a:avLst/>
          </a:prstGeom>
        </p:spPr>
        <p:txBody>
          <a:bodyPr/>
          <a:lstStyle>
            <a:lvl1pPr>
              <a:defRPr sz="2200">
                <a:latin typeface="Helvetica" pitchFamily="2" charset="0"/>
              </a:defRPr>
            </a:lvl1pPr>
            <a:lvl2pPr>
              <a:defRPr sz="2000">
                <a:latin typeface="Helvetica" pitchFamily="2" charset="0"/>
              </a:defRPr>
            </a:lvl2pPr>
            <a:lvl3pPr>
              <a:defRPr sz="1800">
                <a:latin typeface="Helvetica" pitchFamily="2" charset="0"/>
              </a:defRPr>
            </a:lvl3pPr>
            <a:lvl4pPr>
              <a:defRPr sz="1300">
                <a:latin typeface="Helvetica" pitchFamily="2" charset="0"/>
              </a:defRPr>
            </a:lvl4pPr>
            <a:lvl5pPr>
              <a:defRPr sz="12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5B3D088A-969A-F44F-AA0E-84F725C7E95C}"/>
              </a:ext>
            </a:extLst>
          </p:cNvPr>
          <p:cNvSpPr>
            <a:spLocks noGrp="1"/>
          </p:cNvSpPr>
          <p:nvPr>
            <p:ph sz="half" idx="13"/>
          </p:nvPr>
        </p:nvSpPr>
        <p:spPr>
          <a:xfrm>
            <a:off x="4630866" y="1156865"/>
            <a:ext cx="3840480" cy="3245961"/>
          </a:xfrm>
          <a:prstGeom prst="rect">
            <a:avLst/>
          </a:prstGeom>
        </p:spPr>
        <p:txBody>
          <a:bodyPr/>
          <a:lstStyle>
            <a:lvl1pPr>
              <a:defRPr sz="2200">
                <a:latin typeface="Helvetica" pitchFamily="2" charset="0"/>
              </a:defRPr>
            </a:lvl1pPr>
            <a:lvl2pPr>
              <a:defRPr sz="2000">
                <a:latin typeface="Helvetica" pitchFamily="2" charset="0"/>
              </a:defRPr>
            </a:lvl2pPr>
            <a:lvl3pPr>
              <a:defRPr sz="1800">
                <a:latin typeface="Helvetica" pitchFamily="2" charset="0"/>
              </a:defRPr>
            </a:lvl3pPr>
            <a:lvl4pPr>
              <a:defRPr sz="1300">
                <a:latin typeface="Helvetica" pitchFamily="2" charset="0"/>
              </a:defRPr>
            </a:lvl4pPr>
            <a:lvl5pPr>
              <a:defRPr sz="12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CEAA3E7D-B6B2-B441-AA69-FF6F04E2F6AA}"/>
              </a:ext>
            </a:extLst>
          </p:cNvPr>
          <p:cNvPicPr>
            <a:picLocks noChangeAspect="1"/>
          </p:cNvPicPr>
          <p:nvPr userDrawn="1"/>
        </p:nvPicPr>
        <p:blipFill>
          <a:blip r:embed="rId5"/>
          <a:stretch>
            <a:fillRect/>
          </a:stretch>
        </p:blipFill>
        <p:spPr>
          <a:xfrm>
            <a:off x="249464" y="129387"/>
            <a:ext cx="866140" cy="745998"/>
          </a:xfrm>
          <a:prstGeom prst="rect">
            <a:avLst/>
          </a:prstGeom>
        </p:spPr>
      </p:pic>
    </p:spTree>
    <p:extLst>
      <p:ext uri="{BB962C8B-B14F-4D97-AF65-F5344CB8AC3E}">
        <p14:creationId xmlns:p14="http://schemas.microsoft.com/office/powerpoint/2010/main" val="1615039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47D8-D3FB-5546-A7F1-35646556AF7E}"/>
              </a:ext>
            </a:extLst>
          </p:cNvPr>
          <p:cNvSpPr/>
          <p:nvPr userDrawn="1"/>
        </p:nvSpPr>
        <p:spPr>
          <a:xfrm>
            <a:off x="0" y="4525617"/>
            <a:ext cx="9144000" cy="61788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cxnSp>
        <p:nvCxnSpPr>
          <p:cNvPr id="12" name="Straight Connector 11">
            <a:extLst>
              <a:ext uri="{FF2B5EF4-FFF2-40B4-BE49-F238E27FC236}">
                <a16:creationId xmlns:a16="http://schemas.microsoft.com/office/drawing/2014/main" id="{88D2577E-47EF-FE45-9612-9A76C0D30221}"/>
              </a:ext>
            </a:extLst>
          </p:cNvPr>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9DB95A3-403D-D745-B27E-1E2051D25C47}"/>
              </a:ext>
            </a:extLst>
          </p:cNvPr>
          <p:cNvSpPr>
            <a:spLocks noGrp="1"/>
          </p:cNvSpPr>
          <p:nvPr>
            <p:ph type="sldNum" sz="quarter" idx="12"/>
          </p:nvPr>
        </p:nvSpPr>
        <p:spPr>
          <a:xfrm>
            <a:off x="587318" y="4677711"/>
            <a:ext cx="409330" cy="332519"/>
          </a:xfrm>
          <a:prstGeom prst="rect">
            <a:avLst/>
          </a:prstGeom>
        </p:spPr>
        <p:txBody>
          <a:bodyPr/>
          <a:lstStyle>
            <a:lvl1pPr>
              <a:defRPr>
                <a:solidFill>
                  <a:schemeClr val="bg1"/>
                </a:solidFill>
                <a:latin typeface="Helvetica" pitchFamily="2" charset="0"/>
              </a:defRPr>
            </a:lvl1pPr>
          </a:lstStyle>
          <a:p>
            <a:fld id="{C007A3FA-37C8-B64A-9EE6-D07431EEED58}" type="slidenum">
              <a:rPr lang="en-US" smtClean="0"/>
              <a:pPr/>
              <a:t>‹#›</a:t>
            </a:fld>
            <a:endParaRPr lang="en-US" dirty="0"/>
          </a:p>
        </p:txBody>
      </p:sp>
      <p:pic>
        <p:nvPicPr>
          <p:cNvPr id="14" name="Picture 13">
            <a:extLst>
              <a:ext uri="{FF2B5EF4-FFF2-40B4-BE49-F238E27FC236}">
                <a16:creationId xmlns:a16="http://schemas.microsoft.com/office/drawing/2014/main" id="{4484AB03-D1E6-2B46-BA2B-750CD63262AB}"/>
              </a:ext>
            </a:extLst>
          </p:cNvPr>
          <p:cNvPicPr>
            <a:picLocks noChangeAspect="1"/>
          </p:cNvPicPr>
          <p:nvPr userDrawn="1"/>
        </p:nvPicPr>
        <p:blipFill>
          <a:blip r:embed="rId2"/>
          <a:stretch>
            <a:fillRect/>
          </a:stretch>
        </p:blipFill>
        <p:spPr>
          <a:xfrm>
            <a:off x="7399191" y="4648409"/>
            <a:ext cx="627708" cy="372263"/>
          </a:xfrm>
          <a:prstGeom prst="rect">
            <a:avLst/>
          </a:prstGeom>
        </p:spPr>
      </p:pic>
      <p:pic>
        <p:nvPicPr>
          <p:cNvPr id="21" name="Picture 20">
            <a:extLst>
              <a:ext uri="{FF2B5EF4-FFF2-40B4-BE49-F238E27FC236}">
                <a16:creationId xmlns:a16="http://schemas.microsoft.com/office/drawing/2014/main" id="{B5674B16-9DF2-9D48-8E6B-FD3BA0C7879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74965" y="4610711"/>
            <a:ext cx="447661" cy="447661"/>
          </a:xfrm>
          <a:prstGeom prst="rect">
            <a:avLst/>
          </a:prstGeom>
        </p:spPr>
      </p:pic>
      <p:pic>
        <p:nvPicPr>
          <p:cNvPr id="22" name="Picture 21">
            <a:extLst>
              <a:ext uri="{FF2B5EF4-FFF2-40B4-BE49-F238E27FC236}">
                <a16:creationId xmlns:a16="http://schemas.microsoft.com/office/drawing/2014/main" id="{CFDF98A9-E6FA-944F-B10D-36F7E3EF424F}"/>
              </a:ext>
            </a:extLst>
          </p:cNvPr>
          <p:cNvPicPr>
            <a:picLocks noChangeAspect="1"/>
          </p:cNvPicPr>
          <p:nvPr userDrawn="1"/>
        </p:nvPicPr>
        <p:blipFill>
          <a:blip r:embed="rId4"/>
          <a:stretch>
            <a:fillRect/>
          </a:stretch>
        </p:blipFill>
        <p:spPr>
          <a:xfrm>
            <a:off x="8180985" y="4644259"/>
            <a:ext cx="293033" cy="380563"/>
          </a:xfrm>
          <a:prstGeom prst="rect">
            <a:avLst/>
          </a:prstGeom>
        </p:spPr>
      </p:pic>
      <p:sp>
        <p:nvSpPr>
          <p:cNvPr id="23" name="Rectangle 22">
            <a:extLst>
              <a:ext uri="{FF2B5EF4-FFF2-40B4-BE49-F238E27FC236}">
                <a16:creationId xmlns:a16="http://schemas.microsoft.com/office/drawing/2014/main" id="{B26884F6-EC8D-B849-95C8-ED88B7B5A595}"/>
              </a:ext>
            </a:extLst>
          </p:cNvPr>
          <p:cNvSpPr/>
          <p:nvPr userDrawn="1"/>
        </p:nvSpPr>
        <p:spPr>
          <a:xfrm>
            <a:off x="-1" y="0"/>
            <a:ext cx="1365070" cy="100477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1" name="Picture 10">
            <a:extLst>
              <a:ext uri="{FF2B5EF4-FFF2-40B4-BE49-F238E27FC236}">
                <a16:creationId xmlns:a16="http://schemas.microsoft.com/office/drawing/2014/main" id="{3F433C52-8EC4-E045-90F3-E342309ECF01}"/>
              </a:ext>
            </a:extLst>
          </p:cNvPr>
          <p:cNvPicPr>
            <a:picLocks noChangeAspect="1"/>
          </p:cNvPicPr>
          <p:nvPr userDrawn="1"/>
        </p:nvPicPr>
        <p:blipFill>
          <a:blip r:embed="rId5"/>
          <a:stretch>
            <a:fillRect/>
          </a:stretch>
        </p:blipFill>
        <p:spPr>
          <a:xfrm>
            <a:off x="249464" y="129387"/>
            <a:ext cx="866140" cy="745998"/>
          </a:xfrm>
          <a:prstGeom prst="rect">
            <a:avLst/>
          </a:prstGeom>
        </p:spPr>
      </p:pic>
    </p:spTree>
    <p:extLst>
      <p:ext uri="{BB962C8B-B14F-4D97-AF65-F5344CB8AC3E}">
        <p14:creationId xmlns:p14="http://schemas.microsoft.com/office/powerpoint/2010/main" val="59128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47D8-D3FB-5546-A7F1-35646556AF7E}"/>
              </a:ext>
            </a:extLst>
          </p:cNvPr>
          <p:cNvSpPr/>
          <p:nvPr userDrawn="1"/>
        </p:nvSpPr>
        <p:spPr>
          <a:xfrm>
            <a:off x="0" y="4525617"/>
            <a:ext cx="9144000" cy="61788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cxnSp>
        <p:nvCxnSpPr>
          <p:cNvPr id="12" name="Straight Connector 11">
            <a:extLst>
              <a:ext uri="{FF2B5EF4-FFF2-40B4-BE49-F238E27FC236}">
                <a16:creationId xmlns:a16="http://schemas.microsoft.com/office/drawing/2014/main" id="{88D2577E-47EF-FE45-9612-9A76C0D30221}"/>
              </a:ext>
            </a:extLst>
          </p:cNvPr>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9DB95A3-403D-D745-B27E-1E2051D25C47}"/>
              </a:ext>
            </a:extLst>
          </p:cNvPr>
          <p:cNvSpPr>
            <a:spLocks noGrp="1"/>
          </p:cNvSpPr>
          <p:nvPr>
            <p:ph type="sldNum" sz="quarter" idx="12"/>
          </p:nvPr>
        </p:nvSpPr>
        <p:spPr>
          <a:xfrm>
            <a:off x="587318" y="4677711"/>
            <a:ext cx="409330" cy="332519"/>
          </a:xfrm>
          <a:prstGeom prst="rect">
            <a:avLst/>
          </a:prstGeom>
        </p:spPr>
        <p:txBody>
          <a:bodyPr/>
          <a:lstStyle>
            <a:lvl1pPr>
              <a:defRPr>
                <a:solidFill>
                  <a:schemeClr val="bg1"/>
                </a:solidFill>
                <a:latin typeface="Helvetica" pitchFamily="2" charset="0"/>
              </a:defRPr>
            </a:lvl1pPr>
          </a:lstStyle>
          <a:p>
            <a:fld id="{C007A3FA-37C8-B64A-9EE6-D07431EEED58}" type="slidenum">
              <a:rPr lang="en-US" smtClean="0"/>
              <a:pPr/>
              <a:t>‹#›</a:t>
            </a:fld>
            <a:endParaRPr lang="en-US" dirty="0"/>
          </a:p>
        </p:txBody>
      </p:sp>
      <p:pic>
        <p:nvPicPr>
          <p:cNvPr id="14" name="Picture 13">
            <a:extLst>
              <a:ext uri="{FF2B5EF4-FFF2-40B4-BE49-F238E27FC236}">
                <a16:creationId xmlns:a16="http://schemas.microsoft.com/office/drawing/2014/main" id="{4484AB03-D1E6-2B46-BA2B-750CD63262AB}"/>
              </a:ext>
            </a:extLst>
          </p:cNvPr>
          <p:cNvPicPr>
            <a:picLocks noChangeAspect="1"/>
          </p:cNvPicPr>
          <p:nvPr userDrawn="1"/>
        </p:nvPicPr>
        <p:blipFill>
          <a:blip r:embed="rId2"/>
          <a:stretch>
            <a:fillRect/>
          </a:stretch>
        </p:blipFill>
        <p:spPr>
          <a:xfrm>
            <a:off x="7399191" y="4648409"/>
            <a:ext cx="627708" cy="372263"/>
          </a:xfrm>
          <a:prstGeom prst="rect">
            <a:avLst/>
          </a:prstGeom>
        </p:spPr>
      </p:pic>
      <p:pic>
        <p:nvPicPr>
          <p:cNvPr id="21" name="Picture 20">
            <a:extLst>
              <a:ext uri="{FF2B5EF4-FFF2-40B4-BE49-F238E27FC236}">
                <a16:creationId xmlns:a16="http://schemas.microsoft.com/office/drawing/2014/main" id="{B5674B16-9DF2-9D48-8E6B-FD3BA0C7879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74965" y="4610711"/>
            <a:ext cx="447661" cy="447661"/>
          </a:xfrm>
          <a:prstGeom prst="rect">
            <a:avLst/>
          </a:prstGeom>
        </p:spPr>
      </p:pic>
      <p:pic>
        <p:nvPicPr>
          <p:cNvPr id="22" name="Picture 21">
            <a:extLst>
              <a:ext uri="{FF2B5EF4-FFF2-40B4-BE49-F238E27FC236}">
                <a16:creationId xmlns:a16="http://schemas.microsoft.com/office/drawing/2014/main" id="{CFDF98A9-E6FA-944F-B10D-36F7E3EF424F}"/>
              </a:ext>
            </a:extLst>
          </p:cNvPr>
          <p:cNvPicPr>
            <a:picLocks noChangeAspect="1"/>
          </p:cNvPicPr>
          <p:nvPr userDrawn="1"/>
        </p:nvPicPr>
        <p:blipFill>
          <a:blip r:embed="rId4"/>
          <a:stretch>
            <a:fillRect/>
          </a:stretch>
        </p:blipFill>
        <p:spPr>
          <a:xfrm>
            <a:off x="8180985" y="4644259"/>
            <a:ext cx="293033" cy="380563"/>
          </a:xfrm>
          <a:prstGeom prst="rect">
            <a:avLst/>
          </a:prstGeom>
        </p:spPr>
      </p:pic>
    </p:spTree>
    <p:extLst>
      <p:ext uri="{BB962C8B-B14F-4D97-AF65-F5344CB8AC3E}">
        <p14:creationId xmlns:p14="http://schemas.microsoft.com/office/powerpoint/2010/main" val="220728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26884F6-EC8D-B849-95C8-ED88B7B5A595}"/>
              </a:ext>
            </a:extLst>
          </p:cNvPr>
          <p:cNvSpPr/>
          <p:nvPr userDrawn="1"/>
        </p:nvSpPr>
        <p:spPr>
          <a:xfrm>
            <a:off x="-1" y="0"/>
            <a:ext cx="1365070" cy="100477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1" name="Picture 10">
            <a:extLst>
              <a:ext uri="{FF2B5EF4-FFF2-40B4-BE49-F238E27FC236}">
                <a16:creationId xmlns:a16="http://schemas.microsoft.com/office/drawing/2014/main" id="{3F433C52-8EC4-E045-90F3-E342309ECF01}"/>
              </a:ext>
            </a:extLst>
          </p:cNvPr>
          <p:cNvPicPr>
            <a:picLocks noChangeAspect="1"/>
          </p:cNvPicPr>
          <p:nvPr userDrawn="1"/>
        </p:nvPicPr>
        <p:blipFill>
          <a:blip r:embed="rId2"/>
          <a:stretch>
            <a:fillRect/>
          </a:stretch>
        </p:blipFill>
        <p:spPr>
          <a:xfrm>
            <a:off x="249464" y="129387"/>
            <a:ext cx="866140" cy="745998"/>
          </a:xfrm>
          <a:prstGeom prst="rect">
            <a:avLst/>
          </a:prstGeom>
        </p:spPr>
      </p:pic>
    </p:spTree>
    <p:extLst>
      <p:ext uri="{BB962C8B-B14F-4D97-AF65-F5344CB8AC3E}">
        <p14:creationId xmlns:p14="http://schemas.microsoft.com/office/powerpoint/2010/main" val="24892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3446CB6-96D0-AA45-943F-02AF19C01A6C}"/>
              </a:ext>
            </a:extLst>
          </p:cNvPr>
          <p:cNvSpPr/>
          <p:nvPr userDrawn="1"/>
        </p:nvSpPr>
        <p:spPr>
          <a:xfrm>
            <a:off x="0" y="4525617"/>
            <a:ext cx="9144000" cy="61788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2" name="Picture 11"/>
          <p:cNvPicPr>
            <a:picLocks noChangeAspect="1"/>
          </p:cNvPicPr>
          <p:nvPr userDrawn="1"/>
        </p:nvPicPr>
        <p:blipFill>
          <a:blip r:embed="rId2"/>
          <a:stretch>
            <a:fillRect/>
          </a:stretch>
        </p:blipFill>
        <p:spPr>
          <a:xfrm>
            <a:off x="2462349" y="402192"/>
            <a:ext cx="4219303" cy="3668450"/>
          </a:xfrm>
          <a:prstGeom prst="rect">
            <a:avLst/>
          </a:prstGeom>
        </p:spPr>
      </p:pic>
      <p:sp>
        <p:nvSpPr>
          <p:cNvPr id="15" name="TextBox 14"/>
          <p:cNvSpPr txBox="1"/>
          <p:nvPr userDrawn="1"/>
        </p:nvSpPr>
        <p:spPr>
          <a:xfrm>
            <a:off x="668955" y="4732653"/>
            <a:ext cx="1641475" cy="229935"/>
          </a:xfrm>
          <a:prstGeom prst="rect">
            <a:avLst/>
          </a:prstGeom>
          <a:noFill/>
        </p:spPr>
        <p:txBody>
          <a:bodyPr wrap="none" lIns="0" tIns="0" rIns="0" bIns="0" rtlCol="0">
            <a:spAutoFit/>
          </a:bodyPr>
          <a:lstStyle/>
          <a:p>
            <a:pPr algn="l">
              <a:lnSpc>
                <a:spcPct val="80000"/>
              </a:lnSpc>
              <a:spcBef>
                <a:spcPct val="20000"/>
              </a:spcBef>
            </a:pPr>
            <a:r>
              <a:rPr lang="en-US" sz="1800" b="1" dirty="0" err="1">
                <a:solidFill>
                  <a:schemeClr val="bg1"/>
                </a:solidFill>
                <a:latin typeface="Helvetica" pitchFamily="2" charset="0"/>
                <a:cs typeface="Gill Sans" charset="0"/>
              </a:rPr>
              <a:t>ngvla.nrao.edu</a:t>
            </a:r>
            <a:endParaRPr lang="en-US" sz="1800" b="1" dirty="0">
              <a:solidFill>
                <a:schemeClr val="bg1"/>
              </a:solidFill>
              <a:latin typeface="Helvetica" pitchFamily="2" charset="0"/>
              <a:cs typeface="Gill Sans" charset="0"/>
            </a:endParaRPr>
          </a:p>
        </p:txBody>
      </p:sp>
      <p:pic>
        <p:nvPicPr>
          <p:cNvPr id="26" name="Picture 25">
            <a:extLst>
              <a:ext uri="{FF2B5EF4-FFF2-40B4-BE49-F238E27FC236}">
                <a16:creationId xmlns:a16="http://schemas.microsoft.com/office/drawing/2014/main" id="{2661F793-CC53-E543-BB36-CE6236F0C7E3}"/>
              </a:ext>
            </a:extLst>
          </p:cNvPr>
          <p:cNvPicPr>
            <a:picLocks noChangeAspect="1"/>
          </p:cNvPicPr>
          <p:nvPr userDrawn="1"/>
        </p:nvPicPr>
        <p:blipFill>
          <a:blip r:embed="rId3"/>
          <a:stretch>
            <a:fillRect/>
          </a:stretch>
        </p:blipFill>
        <p:spPr>
          <a:xfrm>
            <a:off x="7399191" y="4648409"/>
            <a:ext cx="627708" cy="372263"/>
          </a:xfrm>
          <a:prstGeom prst="rect">
            <a:avLst/>
          </a:prstGeom>
        </p:spPr>
      </p:pic>
      <p:pic>
        <p:nvPicPr>
          <p:cNvPr id="27" name="Picture 26">
            <a:extLst>
              <a:ext uri="{FF2B5EF4-FFF2-40B4-BE49-F238E27FC236}">
                <a16:creationId xmlns:a16="http://schemas.microsoft.com/office/drawing/2014/main" id="{46FF8B86-738C-DC43-AC4A-2D8E275E294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874965" y="4610711"/>
            <a:ext cx="447661" cy="447661"/>
          </a:xfrm>
          <a:prstGeom prst="rect">
            <a:avLst/>
          </a:prstGeom>
        </p:spPr>
      </p:pic>
      <p:pic>
        <p:nvPicPr>
          <p:cNvPr id="28" name="Picture 27">
            <a:extLst>
              <a:ext uri="{FF2B5EF4-FFF2-40B4-BE49-F238E27FC236}">
                <a16:creationId xmlns:a16="http://schemas.microsoft.com/office/drawing/2014/main" id="{8E344E05-8C7F-3D42-BC50-9CE635A9EDE4}"/>
              </a:ext>
            </a:extLst>
          </p:cNvPr>
          <p:cNvPicPr>
            <a:picLocks noChangeAspect="1"/>
          </p:cNvPicPr>
          <p:nvPr userDrawn="1"/>
        </p:nvPicPr>
        <p:blipFill>
          <a:blip r:embed="rId5"/>
          <a:stretch>
            <a:fillRect/>
          </a:stretch>
        </p:blipFill>
        <p:spPr>
          <a:xfrm>
            <a:off x="8180985" y="4644259"/>
            <a:ext cx="293033" cy="380563"/>
          </a:xfrm>
          <a:prstGeom prst="rect">
            <a:avLst/>
          </a:prstGeom>
        </p:spPr>
      </p:pic>
    </p:spTree>
    <p:extLst>
      <p:ext uri="{BB962C8B-B14F-4D97-AF65-F5344CB8AC3E}">
        <p14:creationId xmlns:p14="http://schemas.microsoft.com/office/powerpoint/2010/main" val="2182632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01"/>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04773"/>
            <a:ext cx="7886700" cy="362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679235"/>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62" r:id="rId4"/>
    <p:sldLayoutId id="2147483664" r:id="rId5"/>
    <p:sldLayoutId id="2147483666" r:id="rId6"/>
    <p:sldLayoutId id="2147483677" r:id="rId7"/>
    <p:sldLayoutId id="2147483676" r:id="rId8"/>
    <p:sldLayoutId id="2147483670" r:id="rId9"/>
    <p:sldLayoutId id="2147483673" r:id="rId10"/>
    <p:sldLayoutId id="214748367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11.xml.rels><?xml version="1.0" encoding="UTF-8" standalone="yes"?>
<Relationships xmlns="http://schemas.openxmlformats.org/package/2006/relationships"><Relationship Id="rId3" Type="http://schemas.openxmlformats.org/officeDocument/2006/relationships/hyperlink" Target="http://go.nrao.edu/ngVLA19"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87.jpg"/><Relationship Id="rId4" Type="http://schemas.openxmlformats.org/officeDocument/2006/relationships/image" Target="../media/image86.jpeg"/></Relationships>
</file>

<file path=ppt/slides/_rels/slide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93.gif"/><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hyperlink" Target="http://go.nrao.edu/ngVLA19"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s://ngvla.nrao.edu/page/refdesign" TargetMode="External"/><Relationship Id="rId7"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tiff"/></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104.t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08.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13.jpeg"/><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16.jpg"/></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4.xml"/><Relationship Id="rId7" Type="http://schemas.openxmlformats.org/officeDocument/2006/relationships/image" Target="../media/image12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notesSlide" Target="../notesSlides/notesSlide30.xml"/><Relationship Id="rId9" Type="http://schemas.openxmlformats.org/officeDocument/2006/relationships/image" Target="../media/image125.png"/></Relationships>
</file>

<file path=ppt/slides/_rels/slide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28.jpeg"/><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31.jpeg"/><Relationship Id="rId4" Type="http://schemas.openxmlformats.org/officeDocument/2006/relationships/image" Target="../media/image130.png"/><Relationship Id="rId9" Type="http://schemas.openxmlformats.org/officeDocument/2006/relationships/image" Target="../media/image135.jpeg"/></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41.jpg"/><Relationship Id="rId11" Type="http://schemas.openxmlformats.org/officeDocument/2006/relationships/image" Target="../media/image146.jp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7.emf"/><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tiff"/><Relationship Id="rId11" Type="http://schemas.openxmlformats.org/officeDocument/2006/relationships/image" Target="../media/image28.tiff"/><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gif"/><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13" Type="http://schemas.openxmlformats.org/officeDocument/2006/relationships/image" Target="../media/image48.jpeg"/><Relationship Id="rId18" Type="http://schemas.openxmlformats.org/officeDocument/2006/relationships/image" Target="../media/image53.jpeg"/><Relationship Id="rId26" Type="http://schemas.openxmlformats.org/officeDocument/2006/relationships/image" Target="../media/image61.png"/><Relationship Id="rId39" Type="http://schemas.openxmlformats.org/officeDocument/2006/relationships/image" Target="../media/image73.png"/><Relationship Id="rId21" Type="http://schemas.openxmlformats.org/officeDocument/2006/relationships/image" Target="../media/image56.png"/><Relationship Id="rId34" Type="http://schemas.openxmlformats.org/officeDocument/2006/relationships/image" Target="../media/image69.jpeg"/><Relationship Id="rId42" Type="http://schemas.openxmlformats.org/officeDocument/2006/relationships/image" Target="../media/image76.png"/><Relationship Id="rId47" Type="http://schemas.openxmlformats.org/officeDocument/2006/relationships/image" Target="../media/image81.jpeg"/><Relationship Id="rId7" Type="http://schemas.openxmlformats.org/officeDocument/2006/relationships/image" Target="../media/image42.png"/><Relationship Id="rId2" Type="http://schemas.openxmlformats.org/officeDocument/2006/relationships/notesSlide" Target="../notesSlides/notesSlide9.xml"/><Relationship Id="rId16" Type="http://schemas.openxmlformats.org/officeDocument/2006/relationships/image" Target="../media/image51.jpeg"/><Relationship Id="rId29" Type="http://schemas.openxmlformats.org/officeDocument/2006/relationships/image" Target="../media/image64.png"/><Relationship Id="rId11" Type="http://schemas.openxmlformats.org/officeDocument/2006/relationships/image" Target="../media/image46.jpe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32.gif"/><Relationship Id="rId40" Type="http://schemas.openxmlformats.org/officeDocument/2006/relationships/image" Target="../media/image74.png"/><Relationship Id="rId45" Type="http://schemas.openxmlformats.org/officeDocument/2006/relationships/image" Target="../media/image7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jpeg"/><Relationship Id="rId36" Type="http://schemas.openxmlformats.org/officeDocument/2006/relationships/image" Target="../media/image71.png"/><Relationship Id="rId49" Type="http://schemas.openxmlformats.org/officeDocument/2006/relationships/image" Target="../media/image83.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jpeg"/><Relationship Id="rId44" Type="http://schemas.openxmlformats.org/officeDocument/2006/relationships/image" Target="../media/image78.pn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jpeg"/><Relationship Id="rId22" Type="http://schemas.openxmlformats.org/officeDocument/2006/relationships/image" Target="../media/image57.gif"/><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jpeg"/><Relationship Id="rId43" Type="http://schemas.openxmlformats.org/officeDocument/2006/relationships/image" Target="../media/image77.jpeg"/><Relationship Id="rId48" Type="http://schemas.openxmlformats.org/officeDocument/2006/relationships/image" Target="../media/image82.png"/><Relationship Id="rId8" Type="http://schemas.openxmlformats.org/officeDocument/2006/relationships/image" Target="../media/image43.png"/><Relationship Id="rId3" Type="http://schemas.openxmlformats.org/officeDocument/2006/relationships/image" Target="../media/image38.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jpeg"/><Relationship Id="rId38" Type="http://schemas.openxmlformats.org/officeDocument/2006/relationships/image" Target="../media/image72.jpeg"/><Relationship Id="rId46" Type="http://schemas.openxmlformats.org/officeDocument/2006/relationships/image" Target="../media/image80.jpeg"/><Relationship Id="rId20" Type="http://schemas.openxmlformats.org/officeDocument/2006/relationships/image" Target="../media/image55.jpeg"/><Relationship Id="rId41"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5961" y="2882504"/>
            <a:ext cx="7639101" cy="649410"/>
          </a:xfrm>
        </p:spPr>
        <p:txBody>
          <a:bodyPr>
            <a:normAutofit/>
          </a:bodyPr>
          <a:lstStyle/>
          <a:p>
            <a:r>
              <a:rPr lang="en-US" sz="3000" dirty="0">
                <a:latin typeface="Helvetica" panose="020B0604020202020204" pitchFamily="34" charset="0"/>
                <a:cs typeface="Helvetica" panose="020B0604020202020204" pitchFamily="34" charset="0"/>
              </a:rPr>
              <a:t>A next-generation Very Large Array (</a:t>
            </a:r>
            <a:r>
              <a:rPr lang="en-US" sz="3000" dirty="0" err="1">
                <a:latin typeface="Helvetica" panose="020B0604020202020204" pitchFamily="34" charset="0"/>
                <a:cs typeface="Helvetica" panose="020B0604020202020204" pitchFamily="34" charset="0"/>
              </a:rPr>
              <a:t>ngVLA</a:t>
            </a:r>
            <a:r>
              <a:rPr lang="en-US" sz="3000" dirty="0">
                <a:latin typeface="Helvetica" panose="020B0604020202020204" pitchFamily="34" charset="0"/>
                <a:cs typeface="Helvetica" panose="020B0604020202020204" pitchFamily="34" charset="0"/>
              </a:rPr>
              <a:t>)</a:t>
            </a:r>
          </a:p>
        </p:txBody>
      </p:sp>
      <p:sp>
        <p:nvSpPr>
          <p:cNvPr id="5" name="Text Placeholder 7">
            <a:extLst>
              <a:ext uri="{FF2B5EF4-FFF2-40B4-BE49-F238E27FC236}">
                <a16:creationId xmlns:a16="http://schemas.microsoft.com/office/drawing/2014/main" id="{A281EAD4-B2D8-6845-8547-C4BBF08D6A83}"/>
              </a:ext>
            </a:extLst>
          </p:cNvPr>
          <p:cNvSpPr>
            <a:spLocks noGrp="1"/>
          </p:cNvSpPr>
          <p:nvPr>
            <p:ph type="body" sz="quarter" idx="13"/>
          </p:nvPr>
        </p:nvSpPr>
        <p:spPr>
          <a:xfrm>
            <a:off x="385961" y="3550577"/>
            <a:ext cx="5028249" cy="649410"/>
          </a:xfrm>
        </p:spPr>
        <p:txBody>
          <a:bodyPr>
            <a:normAutofit/>
          </a:bodyPr>
          <a:lstStyle/>
          <a:p>
            <a:r>
              <a:rPr lang="en-US" sz="2100" dirty="0">
                <a:latin typeface="Helvetica" panose="020B0604020202020204" pitchFamily="34" charset="0"/>
                <a:cs typeface="Helvetica" panose="020B0604020202020204" pitchFamily="34" charset="0"/>
              </a:rPr>
              <a:t>Eric J. Murphy – </a:t>
            </a:r>
            <a:r>
              <a:rPr lang="en-US" sz="2100" dirty="0" err="1">
                <a:latin typeface="Helvetica" panose="020B0604020202020204" pitchFamily="34" charset="0"/>
                <a:cs typeface="Helvetica" panose="020B0604020202020204" pitchFamily="34" charset="0"/>
              </a:rPr>
              <a:t>ngVLA</a:t>
            </a:r>
            <a:r>
              <a:rPr lang="en-US" sz="2100" dirty="0">
                <a:latin typeface="Helvetica" panose="020B0604020202020204" pitchFamily="34" charset="0"/>
                <a:cs typeface="Helvetica" panose="020B0604020202020204" pitchFamily="34" charset="0"/>
              </a:rPr>
              <a:t> Project Scientist </a:t>
            </a:r>
          </a:p>
          <a:p>
            <a:endParaRPr lang="en-US" dirty="0"/>
          </a:p>
        </p:txBody>
      </p:sp>
      <p:sp>
        <p:nvSpPr>
          <p:cNvPr id="6" name="Text Placeholder 1">
            <a:extLst>
              <a:ext uri="{FF2B5EF4-FFF2-40B4-BE49-F238E27FC236}">
                <a16:creationId xmlns:a16="http://schemas.microsoft.com/office/drawing/2014/main" id="{A677E084-BD01-8345-A724-3692BECC7AAE}"/>
              </a:ext>
            </a:extLst>
          </p:cNvPr>
          <p:cNvSpPr>
            <a:spLocks noGrp="1"/>
          </p:cNvSpPr>
          <p:nvPr>
            <p:ph type="body" sz="quarter" idx="14"/>
          </p:nvPr>
        </p:nvSpPr>
        <p:spPr/>
        <p:txBody>
          <a:bodyPr/>
          <a:lstStyle/>
          <a:p>
            <a:r>
              <a:rPr lang="en-US" dirty="0" err="1"/>
              <a:t>ngVLA.nrao.edu</a:t>
            </a:r>
            <a:endParaRPr lang="en-US" dirty="0"/>
          </a:p>
        </p:txBody>
      </p:sp>
    </p:spTree>
    <p:extLst>
      <p:ext uri="{BB962C8B-B14F-4D97-AF65-F5344CB8AC3E}">
        <p14:creationId xmlns:p14="http://schemas.microsoft.com/office/powerpoint/2010/main" val="1379725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9938" y="72793"/>
            <a:ext cx="2032371" cy="2608245"/>
          </a:xfrm>
          <a:prstGeom prst="rect">
            <a:avLst/>
          </a:prstGeom>
        </p:spPr>
      </p:pic>
      <p:sp>
        <p:nvSpPr>
          <p:cNvPr id="4" name="Title 3">
            <a:extLst>
              <a:ext uri="{FF2B5EF4-FFF2-40B4-BE49-F238E27FC236}">
                <a16:creationId xmlns:a16="http://schemas.microsoft.com/office/drawing/2014/main" id="{959BFF54-251D-B743-8B66-3DCD8D45214E}"/>
              </a:ext>
            </a:extLst>
          </p:cNvPr>
          <p:cNvSpPr>
            <a:spLocks noGrp="1"/>
          </p:cNvSpPr>
          <p:nvPr>
            <p:ph type="title" idx="4294967295"/>
          </p:nvPr>
        </p:nvSpPr>
        <p:spPr>
          <a:xfrm>
            <a:off x="1419224" y="72793"/>
            <a:ext cx="6467475" cy="781051"/>
          </a:xfrm>
        </p:spPr>
        <p:txBody>
          <a:bodyPr>
            <a:normAutofit/>
          </a:bodyPr>
          <a:lstStyle/>
          <a:p>
            <a:r>
              <a:rPr lang="en-US" sz="3000" dirty="0">
                <a:latin typeface="Helvetica" panose="020B0604020202020204" pitchFamily="34" charset="0"/>
                <a:cs typeface="Helvetica" panose="020B0604020202020204" pitchFamily="34" charset="0"/>
              </a:rPr>
              <a:t>2018 Science Meeting</a:t>
            </a:r>
            <a:br>
              <a:rPr lang="en-US" sz="3000" dirty="0">
                <a:latin typeface="Helvetica" panose="020B0604020202020204" pitchFamily="34" charset="0"/>
                <a:cs typeface="Helvetica" panose="020B0604020202020204" pitchFamily="34" charset="0"/>
              </a:rPr>
            </a:br>
            <a:endParaRPr lang="en-US" sz="2000" dirty="0">
              <a:latin typeface="Helvetica" panose="020B0604020202020204" pitchFamily="34" charset="0"/>
              <a:cs typeface="Helvetica" panose="020B0604020202020204" pitchFamily="34" charset="0"/>
            </a:endParaRPr>
          </a:p>
        </p:txBody>
      </p:sp>
      <p:sp>
        <p:nvSpPr>
          <p:cNvPr id="5" name="Content Placeholder 4">
            <a:extLst>
              <a:ext uri="{FF2B5EF4-FFF2-40B4-BE49-F238E27FC236}">
                <a16:creationId xmlns:a16="http://schemas.microsoft.com/office/drawing/2014/main" id="{D2C596ED-F82E-B640-B989-A633662585D1}"/>
              </a:ext>
            </a:extLst>
          </p:cNvPr>
          <p:cNvSpPr>
            <a:spLocks noGrp="1"/>
          </p:cNvSpPr>
          <p:nvPr>
            <p:ph idx="4294967295"/>
          </p:nvPr>
        </p:nvSpPr>
        <p:spPr>
          <a:xfrm>
            <a:off x="229339" y="991785"/>
            <a:ext cx="8453631" cy="2101138"/>
          </a:xfrm>
        </p:spPr>
        <p:txBody>
          <a:bodyPr>
            <a:normAutofit fontScale="92500" lnSpcReduction="10000"/>
          </a:bodyPr>
          <a:lstStyle/>
          <a:p>
            <a:r>
              <a:rPr lang="en-US" dirty="0"/>
              <a:t>Meeting was science-focused and wavelength agnostic</a:t>
            </a:r>
          </a:p>
          <a:p>
            <a:pPr lvl="1"/>
            <a:r>
              <a:rPr lang="en-US" dirty="0"/>
              <a:t>Brought together a broad cross—section of community</a:t>
            </a:r>
          </a:p>
          <a:p>
            <a:r>
              <a:rPr lang="en-US" dirty="0"/>
              <a:t>3 Parallel Sessions:</a:t>
            </a:r>
          </a:p>
          <a:p>
            <a:pPr lvl="1"/>
            <a:r>
              <a:rPr lang="en-US" dirty="0"/>
              <a:t>Origins of Exoplanets and Protoplanetary Disks</a:t>
            </a:r>
          </a:p>
          <a:p>
            <a:pPr lvl="1"/>
            <a:r>
              <a:rPr lang="en-US" dirty="0"/>
              <a:t>Mechanisms of Galaxy Evolution</a:t>
            </a:r>
          </a:p>
          <a:p>
            <a:pPr lvl="1"/>
            <a:r>
              <a:rPr lang="en-US" dirty="0"/>
              <a:t>Black Holes and Transient Phenomena</a:t>
            </a:r>
          </a:p>
          <a:p>
            <a:r>
              <a:rPr lang="en-US" dirty="0"/>
              <a:t>200+ registrants and </a:t>
            </a:r>
            <a:r>
              <a:rPr lang="en-US" b="1" i="1" dirty="0"/>
              <a:t>70+ students</a:t>
            </a:r>
            <a:r>
              <a:rPr lang="en-US" b="1" dirty="0"/>
              <a:t>! - </a:t>
            </a:r>
            <a:r>
              <a:rPr lang="en-US" dirty="0"/>
              <a:t>We are creating our next-generation of users</a:t>
            </a:r>
          </a:p>
        </p:txBody>
      </p:sp>
      <p:pic>
        <p:nvPicPr>
          <p:cNvPr id="8" name="Picture 7">
            <a:extLst>
              <a:ext uri="{FF2B5EF4-FFF2-40B4-BE49-F238E27FC236}">
                <a16:creationId xmlns:a16="http://schemas.microsoft.com/office/drawing/2014/main" id="{13491DFE-3A78-0747-995D-C3775FCAAD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980411"/>
            <a:ext cx="9144000" cy="2163089"/>
          </a:xfrm>
          <a:prstGeom prst="rect">
            <a:avLst/>
          </a:prstGeom>
        </p:spPr>
      </p:pic>
    </p:spTree>
    <p:extLst>
      <p:ext uri="{BB962C8B-B14F-4D97-AF65-F5344CB8AC3E}">
        <p14:creationId xmlns:p14="http://schemas.microsoft.com/office/powerpoint/2010/main" val="3357396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6A68F9-D6FF-5948-8DA7-9DCA3A6A167F}"/>
              </a:ext>
            </a:extLst>
          </p:cNvPr>
          <p:cNvSpPr>
            <a:spLocks noGrp="1"/>
          </p:cNvSpPr>
          <p:nvPr>
            <p:ph idx="1"/>
          </p:nvPr>
        </p:nvSpPr>
        <p:spPr>
          <a:xfrm>
            <a:off x="17826" y="1116092"/>
            <a:ext cx="5234894" cy="2185908"/>
          </a:xfrm>
        </p:spPr>
        <p:txBody>
          <a:bodyPr>
            <a:normAutofit fontScale="92500" lnSpcReduction="10000"/>
          </a:bodyPr>
          <a:lstStyle/>
          <a:p>
            <a:pPr marL="214313" indent="-214313">
              <a:spcBef>
                <a:spcPts val="338"/>
              </a:spcBef>
              <a:buFont typeface="Arial" charset="0"/>
              <a:buChar char="•"/>
              <a:defRPr/>
            </a:pPr>
            <a:r>
              <a:rPr lang="en-US" dirty="0">
                <a:latin typeface="+mn-lt"/>
                <a:cs typeface="Times New Roman"/>
              </a:rPr>
              <a:t>25-27 June, 2019 in Charlottesville: </a:t>
            </a:r>
            <a:r>
              <a:rPr lang="en-US" dirty="0">
                <a:latin typeface="+mn-lt"/>
                <a:cs typeface="Times New Roman"/>
                <a:hlinkClick r:id="rId3"/>
              </a:rPr>
              <a:t>http://go.nrao.edu/ngVLA19</a:t>
            </a:r>
            <a:endParaRPr lang="en-US" dirty="0">
              <a:latin typeface="+mn-lt"/>
              <a:cs typeface="Times New Roman"/>
            </a:endParaRPr>
          </a:p>
          <a:p>
            <a:pPr marL="342900" lvl="1" indent="0">
              <a:spcBef>
                <a:spcPts val="338"/>
              </a:spcBef>
              <a:buNone/>
              <a:defRPr/>
            </a:pPr>
            <a:r>
              <a:rPr lang="en-US" dirty="0">
                <a:latin typeface="+mn-lt"/>
                <a:cs typeface="Times New Roman"/>
              </a:rPr>
              <a:t>	</a:t>
            </a:r>
          </a:p>
          <a:p>
            <a:pPr marL="214313" indent="-214313">
              <a:spcBef>
                <a:spcPts val="338"/>
              </a:spcBef>
              <a:buFont typeface="Arial" charset="0"/>
              <a:buChar char="•"/>
              <a:defRPr/>
            </a:pPr>
            <a:r>
              <a:rPr lang="en-US" dirty="0">
                <a:latin typeface="+mn-lt"/>
                <a:cs typeface="Times New Roman"/>
              </a:rPr>
              <a:t>Focus on compelling Astro2020 Science WPs requiring cm/mm observations.</a:t>
            </a:r>
          </a:p>
          <a:p>
            <a:pPr marL="557213" lvl="1" indent="-214313">
              <a:spcBef>
                <a:spcPts val="338"/>
              </a:spcBef>
              <a:buFont typeface="Arial" charset="0"/>
              <a:buChar char="•"/>
              <a:defRPr/>
            </a:pPr>
            <a:endParaRPr lang="en-US" dirty="0">
              <a:latin typeface="+mn-lt"/>
              <a:cs typeface="Times New Roman"/>
            </a:endParaRPr>
          </a:p>
          <a:p>
            <a:pPr marL="214313" indent="-214313">
              <a:spcBef>
                <a:spcPts val="338"/>
              </a:spcBef>
              <a:buFont typeface="Arial" charset="0"/>
              <a:buChar char="•"/>
              <a:defRPr/>
            </a:pPr>
            <a:r>
              <a:rPr lang="en-US" dirty="0">
                <a:latin typeface="+mn-lt"/>
                <a:cs typeface="Times New Roman"/>
              </a:rPr>
              <a:t>Early Career participation strongly encouraged</a:t>
            </a:r>
          </a:p>
          <a:p>
            <a:pPr marL="557213" lvl="1" indent="-214313">
              <a:spcBef>
                <a:spcPts val="338"/>
              </a:spcBef>
              <a:buFont typeface="Arial" charset="0"/>
              <a:buChar char="•"/>
              <a:defRPr/>
            </a:pPr>
            <a:r>
              <a:rPr lang="en-US" dirty="0">
                <a:latin typeface="+mn-lt"/>
                <a:cs typeface="Times New Roman"/>
              </a:rPr>
              <a:t>Housing covered for presenting students</a:t>
            </a:r>
          </a:p>
          <a:p>
            <a:pPr marL="214313" indent="-214313">
              <a:spcBef>
                <a:spcPts val="338"/>
              </a:spcBef>
              <a:buFont typeface="Arial" charset="0"/>
              <a:buChar char="•"/>
              <a:defRPr/>
            </a:pPr>
            <a:endParaRPr lang="en-US" dirty="0">
              <a:latin typeface="+mn-lt"/>
              <a:cs typeface="Times New Roman"/>
            </a:endParaRPr>
          </a:p>
          <a:p>
            <a:pPr marL="557213" lvl="1" indent="-214313">
              <a:spcBef>
                <a:spcPts val="338"/>
              </a:spcBef>
              <a:buFont typeface="Arial" charset="0"/>
              <a:buChar char="•"/>
              <a:defRPr/>
            </a:pPr>
            <a:endParaRPr lang="en-US" dirty="0">
              <a:latin typeface="+mn-lt"/>
              <a:cs typeface="Times New Roman"/>
            </a:endParaRPr>
          </a:p>
          <a:p>
            <a:pPr marL="214313" indent="-214313">
              <a:spcBef>
                <a:spcPts val="338"/>
              </a:spcBef>
              <a:buFont typeface="Arial" charset="0"/>
              <a:buChar char="•"/>
              <a:defRPr/>
            </a:pPr>
            <a:endParaRPr lang="en-US" dirty="0">
              <a:latin typeface="+mn-lt"/>
              <a:cs typeface="Times New Roman"/>
            </a:endParaRPr>
          </a:p>
          <a:p>
            <a:endParaRPr lang="en-US" dirty="0"/>
          </a:p>
        </p:txBody>
      </p:sp>
      <p:sp>
        <p:nvSpPr>
          <p:cNvPr id="5" name="Slide Number Placeholder 5">
            <a:extLst>
              <a:ext uri="{FF2B5EF4-FFF2-40B4-BE49-F238E27FC236}">
                <a16:creationId xmlns:a16="http://schemas.microsoft.com/office/drawing/2014/main" id="{749FD1A9-5B3A-8741-936C-BA2513645D4C}"/>
              </a:ext>
            </a:extLst>
          </p:cNvPr>
          <p:cNvSpPr>
            <a:spLocks noGrp="1"/>
          </p:cNvSpPr>
          <p:nvPr>
            <p:ph type="sldNum" sz="quarter" idx="12"/>
          </p:nvPr>
        </p:nvSpPr>
        <p:spPr/>
        <p:txBody>
          <a:bodyPr/>
          <a:lstStyle/>
          <a:p>
            <a:fld id="{C007A3FA-37C8-B64A-9EE6-D07431EEED58}" type="slidenum">
              <a:rPr lang="en-US" smtClean="0"/>
              <a:t>11</a:t>
            </a:fld>
            <a:endParaRPr lang="en-US" dirty="0"/>
          </a:p>
        </p:txBody>
      </p:sp>
      <p:pic>
        <p:nvPicPr>
          <p:cNvPr id="9" name="Picture 8">
            <a:extLst>
              <a:ext uri="{FF2B5EF4-FFF2-40B4-BE49-F238E27FC236}">
                <a16:creationId xmlns:a16="http://schemas.microsoft.com/office/drawing/2014/main" id="{F6233880-94FC-A946-B9AC-D3CAFC0E66C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81340" y="1183140"/>
            <a:ext cx="3503168" cy="1970532"/>
          </a:xfrm>
          <a:prstGeom prst="rect">
            <a:avLst/>
          </a:prstGeom>
        </p:spPr>
      </p:pic>
      <p:sp>
        <p:nvSpPr>
          <p:cNvPr id="12" name="Title 1">
            <a:extLst>
              <a:ext uri="{FF2B5EF4-FFF2-40B4-BE49-F238E27FC236}">
                <a16:creationId xmlns:a16="http://schemas.microsoft.com/office/drawing/2014/main" id="{62FA12D5-AADE-2048-9430-5D17EB165104}"/>
              </a:ext>
            </a:extLst>
          </p:cNvPr>
          <p:cNvSpPr txBox="1">
            <a:spLocks/>
          </p:cNvSpPr>
          <p:nvPr/>
        </p:nvSpPr>
        <p:spPr>
          <a:xfrm>
            <a:off x="1490472" y="0"/>
            <a:ext cx="7394036"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tx1"/>
                </a:solidFill>
                <a:latin typeface="Helvetica" pitchFamily="2" charset="0"/>
                <a:ea typeface="+mj-ea"/>
                <a:cs typeface="+mj-cs"/>
              </a:defRPr>
            </a:lvl1pPr>
          </a:lstStyle>
          <a:p>
            <a:r>
              <a:rPr lang="en-US" sz="2800" b="1" i="1" dirty="0">
                <a:latin typeface="+mj-lt"/>
              </a:rPr>
              <a:t>2019 Science Meeting: </a:t>
            </a:r>
            <a:r>
              <a:rPr lang="en-US" sz="2800" b="1" dirty="0">
                <a:latin typeface="+mj-lt"/>
              </a:rPr>
              <a:t>Radio/mm Astrophysical Frontiers in the Next Decade</a:t>
            </a:r>
          </a:p>
        </p:txBody>
      </p:sp>
      <p:pic>
        <p:nvPicPr>
          <p:cNvPr id="3" name="Picture 2">
            <a:extLst>
              <a:ext uri="{FF2B5EF4-FFF2-40B4-BE49-F238E27FC236}">
                <a16:creationId xmlns:a16="http://schemas.microsoft.com/office/drawing/2014/main" id="{D034C7B7-F708-8849-8F3E-E4ED916E8753}"/>
              </a:ext>
            </a:extLst>
          </p:cNvPr>
          <p:cNvPicPr>
            <a:picLocks noChangeAspect="1"/>
          </p:cNvPicPr>
          <p:nvPr/>
        </p:nvPicPr>
        <p:blipFill rotWithShape="1">
          <a:blip r:embed="rId5">
            <a:extLst>
              <a:ext uri="{28A0092B-C50C-407E-A947-70E740481C1C}">
                <a14:useLocalDpi xmlns:a14="http://schemas.microsoft.com/office/drawing/2010/main" val="0"/>
              </a:ext>
            </a:extLst>
          </a:blip>
          <a:srcRect t="52543" b="16094"/>
          <a:stretch/>
        </p:blipFill>
        <p:spPr>
          <a:xfrm>
            <a:off x="0" y="3271520"/>
            <a:ext cx="9144000" cy="1871980"/>
          </a:xfrm>
          <a:prstGeom prst="rect">
            <a:avLst/>
          </a:prstGeom>
        </p:spPr>
      </p:pic>
    </p:spTree>
    <p:extLst>
      <p:ext uri="{BB962C8B-B14F-4D97-AF65-F5344CB8AC3E}">
        <p14:creationId xmlns:p14="http://schemas.microsoft.com/office/powerpoint/2010/main" val="1424802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49FD1A9-5B3A-8741-936C-BA2513645D4C}"/>
              </a:ext>
            </a:extLst>
          </p:cNvPr>
          <p:cNvSpPr>
            <a:spLocks noGrp="1"/>
          </p:cNvSpPr>
          <p:nvPr>
            <p:ph type="sldNum" sz="quarter" idx="12"/>
          </p:nvPr>
        </p:nvSpPr>
        <p:spPr>
          <a:prstGeom prst="rect">
            <a:avLst/>
          </a:prstGeom>
        </p:spPr>
        <p:txBody>
          <a:bodyPr/>
          <a:lstStyle/>
          <a:p>
            <a:fld id="{C007A3FA-37C8-B64A-9EE6-D07431EEED58}" type="slidenum">
              <a:rPr lang="en-US" smtClean="0"/>
              <a:t>12</a:t>
            </a:fld>
            <a:endParaRPr lang="en-US" dirty="0"/>
          </a:p>
        </p:txBody>
      </p:sp>
      <p:sp>
        <p:nvSpPr>
          <p:cNvPr id="12" name="Title 1">
            <a:extLst>
              <a:ext uri="{FF2B5EF4-FFF2-40B4-BE49-F238E27FC236}">
                <a16:creationId xmlns:a16="http://schemas.microsoft.com/office/drawing/2014/main" id="{62FA12D5-AADE-2048-9430-5D17EB165104}"/>
              </a:ext>
            </a:extLst>
          </p:cNvPr>
          <p:cNvSpPr txBox="1">
            <a:spLocks/>
          </p:cNvSpPr>
          <p:nvPr/>
        </p:nvSpPr>
        <p:spPr>
          <a:xfrm>
            <a:off x="1490472" y="0"/>
            <a:ext cx="7394036"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tx1"/>
                </a:solidFill>
                <a:latin typeface="Helvetica" pitchFamily="2" charset="0"/>
                <a:ea typeface="+mj-ea"/>
                <a:cs typeface="+mj-cs"/>
              </a:defRPr>
            </a:lvl1pPr>
          </a:lstStyle>
          <a:p>
            <a:pPr algn="ctr"/>
            <a:r>
              <a:rPr lang="en-US" sz="2800" b="1" i="1" dirty="0">
                <a:latin typeface="+mj-lt"/>
              </a:rPr>
              <a:t>First Internationally-Led Science Meeting!</a:t>
            </a:r>
          </a:p>
          <a:p>
            <a:pPr algn="ctr"/>
            <a:r>
              <a:rPr lang="en-US" sz="1800" b="1" i="1" dirty="0">
                <a:solidFill>
                  <a:srgbClr val="C00000"/>
                </a:solidFill>
                <a:latin typeface="+mj-lt"/>
              </a:rPr>
              <a:t>Broad Participation Largely Dominated by Early Career Astronomers </a:t>
            </a:r>
            <a:endParaRPr lang="en-US" sz="1800" b="1" dirty="0">
              <a:solidFill>
                <a:srgbClr val="C00000"/>
              </a:solidFill>
              <a:latin typeface="+mj-lt"/>
            </a:endParaRPr>
          </a:p>
        </p:txBody>
      </p:sp>
      <p:pic>
        <p:nvPicPr>
          <p:cNvPr id="8" name="図 4">
            <a:extLst>
              <a:ext uri="{FF2B5EF4-FFF2-40B4-BE49-F238E27FC236}">
                <a16:creationId xmlns:a16="http://schemas.microsoft.com/office/drawing/2014/main" id="{BD5D9905-D602-5947-9102-9AEFFC446D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645" y="1991638"/>
            <a:ext cx="7952688" cy="2498935"/>
          </a:xfrm>
          <a:prstGeom prst="rect">
            <a:avLst/>
          </a:prstGeom>
          <a:scene3d>
            <a:camera prst="orthographicFront">
              <a:rot lat="0" lon="0" rev="0"/>
            </a:camera>
            <a:lightRig rig="threePt" dir="t"/>
          </a:scene3d>
        </p:spPr>
      </p:pic>
      <p:sp>
        <p:nvSpPr>
          <p:cNvPr id="9" name="Content Placeholder 4">
            <a:extLst>
              <a:ext uri="{FF2B5EF4-FFF2-40B4-BE49-F238E27FC236}">
                <a16:creationId xmlns:a16="http://schemas.microsoft.com/office/drawing/2014/main" id="{6AA0663E-B262-9B4E-A217-569222B2046E}"/>
              </a:ext>
            </a:extLst>
          </p:cNvPr>
          <p:cNvSpPr txBox="1">
            <a:spLocks/>
          </p:cNvSpPr>
          <p:nvPr/>
        </p:nvSpPr>
        <p:spPr>
          <a:xfrm>
            <a:off x="229339" y="1004142"/>
            <a:ext cx="8192285" cy="994172"/>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NAOJ-ngVLA Science Meeting: September 16-20, 2019 in Mitaka, Japan</a:t>
            </a:r>
          </a:p>
          <a:p>
            <a:r>
              <a:rPr lang="en-US" b="1" i="1" dirty="0"/>
              <a:t>~100 Participants! </a:t>
            </a:r>
          </a:p>
          <a:p>
            <a:r>
              <a:rPr lang="en-US" dirty="0"/>
              <a:t>Forward looking talks covering broad scientific interests.  </a:t>
            </a:r>
          </a:p>
        </p:txBody>
      </p:sp>
    </p:spTree>
    <p:extLst>
      <p:ext uri="{BB962C8B-B14F-4D97-AF65-F5344CB8AC3E}">
        <p14:creationId xmlns:p14="http://schemas.microsoft.com/office/powerpoint/2010/main" val="3049468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2FA12D5-AADE-2048-9430-5D17EB165104}"/>
              </a:ext>
            </a:extLst>
          </p:cNvPr>
          <p:cNvSpPr txBox="1">
            <a:spLocks/>
          </p:cNvSpPr>
          <p:nvPr/>
        </p:nvSpPr>
        <p:spPr>
          <a:xfrm>
            <a:off x="1490472" y="0"/>
            <a:ext cx="7394036"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tx1"/>
                </a:solidFill>
                <a:latin typeface="Helvetica" pitchFamily="2" charset="0"/>
                <a:ea typeface="+mj-ea"/>
                <a:cs typeface="+mj-cs"/>
              </a:defRPr>
            </a:lvl1pPr>
          </a:lstStyle>
          <a:p>
            <a:pPr algn="ctr"/>
            <a:r>
              <a:rPr lang="en-US" sz="2800" b="1" dirty="0">
                <a:latin typeface="+mj-lt"/>
              </a:rPr>
              <a:t>Successful Community Engagement Activities</a:t>
            </a:r>
          </a:p>
          <a:p>
            <a:pPr algn="ctr"/>
            <a:r>
              <a:rPr lang="en-US" sz="1800" b="1" i="1" dirty="0">
                <a:solidFill>
                  <a:srgbClr val="C00000"/>
                </a:solidFill>
                <a:latin typeface="+mj-lt"/>
              </a:rPr>
              <a:t>Broad Participation Largely Dominated by Early Career Astronomers </a:t>
            </a:r>
            <a:endParaRPr lang="en-US" sz="1800" b="1" dirty="0">
              <a:solidFill>
                <a:srgbClr val="C00000"/>
              </a:solidFill>
              <a:latin typeface="+mj-lt"/>
            </a:endParaRPr>
          </a:p>
        </p:txBody>
      </p:sp>
      <p:pic>
        <p:nvPicPr>
          <p:cNvPr id="3" name="Picture 2">
            <a:extLst>
              <a:ext uri="{FF2B5EF4-FFF2-40B4-BE49-F238E27FC236}">
                <a16:creationId xmlns:a16="http://schemas.microsoft.com/office/drawing/2014/main" id="{D034C7B7-F708-8849-8F3E-E4ED916E87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564059"/>
            <a:ext cx="5208104" cy="1066214"/>
          </a:xfrm>
          <a:prstGeom prst="rect">
            <a:avLst/>
          </a:prstGeom>
        </p:spPr>
      </p:pic>
      <p:sp>
        <p:nvSpPr>
          <p:cNvPr id="2" name="Rectangle 1">
            <a:extLst>
              <a:ext uri="{FF2B5EF4-FFF2-40B4-BE49-F238E27FC236}">
                <a16:creationId xmlns:a16="http://schemas.microsoft.com/office/drawing/2014/main" id="{A8988101-3E51-AF40-9210-2137AF082D21}"/>
              </a:ext>
            </a:extLst>
          </p:cNvPr>
          <p:cNvSpPr/>
          <p:nvPr/>
        </p:nvSpPr>
        <p:spPr>
          <a:xfrm>
            <a:off x="0" y="2564059"/>
            <a:ext cx="2559162" cy="338554"/>
          </a:xfrm>
          <a:prstGeom prst="rect">
            <a:avLst/>
          </a:prstGeom>
          <a:solidFill>
            <a:schemeClr val="bg1"/>
          </a:solidFill>
        </p:spPr>
        <p:txBody>
          <a:bodyPr wrap="none">
            <a:spAutoFit/>
          </a:bodyPr>
          <a:lstStyle/>
          <a:p>
            <a:r>
              <a:rPr lang="en-US" sz="1600" dirty="0">
                <a:cs typeface="Times New Roman"/>
                <a:hlinkClick r:id="rId4"/>
              </a:rPr>
              <a:t>http://go.nrao.edu/ngVLA19</a:t>
            </a:r>
            <a:endParaRPr lang="en-US" sz="1600" dirty="0"/>
          </a:p>
        </p:txBody>
      </p:sp>
      <p:pic>
        <p:nvPicPr>
          <p:cNvPr id="10" name="Picture 9">
            <a:extLst>
              <a:ext uri="{FF2B5EF4-FFF2-40B4-BE49-F238E27FC236}">
                <a16:creationId xmlns:a16="http://schemas.microsoft.com/office/drawing/2014/main" id="{A77E612B-F1D0-0B44-8F58-082E932D1B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282679"/>
            <a:ext cx="5208104" cy="1232020"/>
          </a:xfrm>
          <a:prstGeom prst="rect">
            <a:avLst/>
          </a:prstGeom>
        </p:spPr>
      </p:pic>
      <p:sp>
        <p:nvSpPr>
          <p:cNvPr id="11" name="Rectangle 10">
            <a:extLst>
              <a:ext uri="{FF2B5EF4-FFF2-40B4-BE49-F238E27FC236}">
                <a16:creationId xmlns:a16="http://schemas.microsoft.com/office/drawing/2014/main" id="{FBEE7397-1000-714C-A7BF-80B24FB1AFAF}"/>
              </a:ext>
            </a:extLst>
          </p:cNvPr>
          <p:cNvSpPr/>
          <p:nvPr/>
        </p:nvSpPr>
        <p:spPr>
          <a:xfrm>
            <a:off x="0" y="1020676"/>
            <a:ext cx="2559162" cy="338554"/>
          </a:xfrm>
          <a:prstGeom prst="rect">
            <a:avLst/>
          </a:prstGeom>
          <a:solidFill>
            <a:schemeClr val="bg1"/>
          </a:solidFill>
        </p:spPr>
        <p:txBody>
          <a:bodyPr wrap="none">
            <a:spAutoFit/>
          </a:bodyPr>
          <a:lstStyle/>
          <a:p>
            <a:r>
              <a:rPr lang="en-US" sz="1600" dirty="0">
                <a:cs typeface="Times New Roman"/>
                <a:hlinkClick r:id="rId4"/>
              </a:rPr>
              <a:t>http://go.nrao.edu/ngVLA18</a:t>
            </a:r>
            <a:endParaRPr lang="en-US" sz="1600" dirty="0"/>
          </a:p>
        </p:txBody>
      </p:sp>
      <p:pic>
        <p:nvPicPr>
          <p:cNvPr id="7170" name="Picture 2" descr="Webinar banner">
            <a:extLst>
              <a:ext uri="{FF2B5EF4-FFF2-40B4-BE49-F238E27FC236}">
                <a16:creationId xmlns:a16="http://schemas.microsoft.com/office/drawing/2014/main" id="{23369544-FE52-FA4E-90FF-4983A8D4B3A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3643647"/>
            <a:ext cx="2559162" cy="95835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mpact Objects and Energetic Phenomena in the Multi-Messenger Era">
            <a:extLst>
              <a:ext uri="{FF2B5EF4-FFF2-40B4-BE49-F238E27FC236}">
                <a16:creationId xmlns:a16="http://schemas.microsoft.com/office/drawing/2014/main" id="{4E228B15-442F-B642-B36D-7F5DB5EADCD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04052" y="3663414"/>
            <a:ext cx="4134678" cy="9188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ytag smile crop">
            <a:extLst>
              <a:ext uri="{FF2B5EF4-FFF2-40B4-BE49-F238E27FC236}">
                <a16:creationId xmlns:a16="http://schemas.microsoft.com/office/drawing/2014/main" id="{127D3DF1-4D22-B642-B20E-BC78827301D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053095" y="2969184"/>
            <a:ext cx="1666974" cy="152097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C528A423-2292-0049-9EDF-84197982F67D}"/>
              </a:ext>
            </a:extLst>
          </p:cNvPr>
          <p:cNvSpPr txBox="1">
            <a:spLocks/>
          </p:cNvSpPr>
          <p:nvPr/>
        </p:nvSpPr>
        <p:spPr>
          <a:xfrm>
            <a:off x="5353878" y="1038322"/>
            <a:ext cx="3530630" cy="123202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Science Meetings </a:t>
            </a:r>
          </a:p>
          <a:p>
            <a:r>
              <a:rPr lang="en-US" dirty="0"/>
              <a:t>Short Talk Series</a:t>
            </a:r>
          </a:p>
          <a:p>
            <a:r>
              <a:rPr lang="en-US" dirty="0"/>
              <a:t>Community Studies</a:t>
            </a:r>
          </a:p>
          <a:p>
            <a:r>
              <a:rPr lang="en-US" dirty="0" err="1"/>
              <a:t>ngVLA</a:t>
            </a:r>
            <a:r>
              <a:rPr lang="en-US" dirty="0"/>
              <a:t> Town Hall </a:t>
            </a:r>
          </a:p>
        </p:txBody>
      </p:sp>
    </p:spTree>
    <p:extLst>
      <p:ext uri="{BB962C8B-B14F-4D97-AF65-F5344CB8AC3E}">
        <p14:creationId xmlns:p14="http://schemas.microsoft.com/office/powerpoint/2010/main" val="1518201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98879" y="1273343"/>
            <a:ext cx="4840740" cy="3454721"/>
          </a:xfrm>
        </p:spPr>
        <p:txBody>
          <a:bodyPr>
            <a:normAutofit/>
          </a:bodyPr>
          <a:lstStyle/>
          <a:p>
            <a:r>
              <a:rPr lang="en-US" sz="1400" b="1" dirty="0"/>
              <a:t>ngVLA Science Book published </a:t>
            </a:r>
            <a:r>
              <a:rPr lang="en-US" sz="1400" dirty="0"/>
              <a:t>(Dec 2018)</a:t>
            </a:r>
          </a:p>
          <a:p>
            <a:r>
              <a:rPr lang="en-US" sz="1400" dirty="0"/>
              <a:t>Facilitated community </a:t>
            </a:r>
            <a:r>
              <a:rPr lang="en-US" sz="1400" b="1" dirty="0"/>
              <a:t>submission of ngVLA science white papers</a:t>
            </a:r>
            <a:r>
              <a:rPr lang="en-US" sz="1400" dirty="0"/>
              <a:t> to Astro2020 Decadal Survey (Jan 2019)</a:t>
            </a:r>
          </a:p>
          <a:p>
            <a:pPr lvl="1"/>
            <a:r>
              <a:rPr lang="en-US" sz="1400" dirty="0"/>
              <a:t>15% specifically mentioning ngVLA </a:t>
            </a:r>
          </a:p>
          <a:p>
            <a:r>
              <a:rPr lang="en-US" sz="1400" b="1" dirty="0"/>
              <a:t>Submitted ngVLA facilities (APC) white paper </a:t>
            </a:r>
            <a:r>
              <a:rPr lang="en-US" sz="1400" dirty="0"/>
              <a:t>to Astro2020 Decadal Survey (Jul 2019)</a:t>
            </a:r>
          </a:p>
          <a:p>
            <a:r>
              <a:rPr lang="en-US" sz="1400" b="1" dirty="0"/>
              <a:t>ngVLA Reference Design Concept completed</a:t>
            </a:r>
            <a:r>
              <a:rPr lang="en-US" sz="1400" dirty="0"/>
              <a:t> (Aug 2019)</a:t>
            </a:r>
          </a:p>
          <a:p>
            <a:pPr lvl="1"/>
            <a:r>
              <a:rPr lang="en-US" sz="1400" dirty="0">
                <a:hlinkClick r:id="rId3"/>
              </a:rPr>
              <a:t>https://ngvla.nrao.edu/page/refdesign</a:t>
            </a:r>
            <a:endParaRPr lang="en-US" sz="1400" dirty="0"/>
          </a:p>
          <a:p>
            <a:r>
              <a:rPr lang="en-US" sz="1400" b="1" dirty="0"/>
              <a:t>Presented to Astro2020 RMS Panel </a:t>
            </a:r>
            <a:r>
              <a:rPr lang="en-US" sz="1400" dirty="0"/>
              <a:t>(Dec. 2019)</a:t>
            </a:r>
            <a:endParaRPr lang="en-US" sz="1400" b="1" dirty="0"/>
          </a:p>
          <a:p>
            <a:r>
              <a:rPr lang="en-US" sz="1400" b="1" dirty="0"/>
              <a:t>Submitted (120 pg) Response to Astro2020</a:t>
            </a:r>
            <a:r>
              <a:rPr lang="en-US" sz="1400" dirty="0"/>
              <a:t> Decadal Survey RFI (Nov. 2019) + Second Response (Mar. 2020)</a:t>
            </a:r>
          </a:p>
        </p:txBody>
      </p:sp>
      <p:pic>
        <p:nvPicPr>
          <p:cNvPr id="5" name="Picture 4">
            <a:extLst>
              <a:ext uri="{FF2B5EF4-FFF2-40B4-BE49-F238E27FC236}">
                <a16:creationId xmlns:a16="http://schemas.microsoft.com/office/drawing/2014/main" id="{CA3E463E-3778-7148-B7D7-CE542292DEE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52751" y="1934600"/>
            <a:ext cx="1796588" cy="2321745"/>
          </a:xfrm>
          <a:prstGeom prst="rect">
            <a:avLst/>
          </a:prstGeom>
        </p:spPr>
      </p:pic>
      <p:pic>
        <p:nvPicPr>
          <p:cNvPr id="6" name="Picture 5">
            <a:extLst>
              <a:ext uri="{FF2B5EF4-FFF2-40B4-BE49-F238E27FC236}">
                <a16:creationId xmlns:a16="http://schemas.microsoft.com/office/drawing/2014/main" id="{E2839A04-F425-C04E-9335-F8D8E3851EA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16865" y="2931576"/>
            <a:ext cx="2327135" cy="1073525"/>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38593" y="34020"/>
            <a:ext cx="1406528" cy="1819882"/>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21373" y="375532"/>
            <a:ext cx="1417500" cy="1835156"/>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04153" y="719817"/>
            <a:ext cx="1421781" cy="1838793"/>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D88ABDB-C218-9A4B-8EC3-32CA806DB13C}"/>
              </a:ext>
            </a:extLst>
          </p:cNvPr>
          <p:cNvSpPr txBox="1">
            <a:spLocks noChangeAspect="1"/>
          </p:cNvSpPr>
          <p:nvPr/>
        </p:nvSpPr>
        <p:spPr>
          <a:xfrm>
            <a:off x="2036063" y="30452"/>
            <a:ext cx="4157473" cy="954107"/>
          </a:xfrm>
          <a:prstGeom prst="rect">
            <a:avLst/>
          </a:prstGeom>
          <a:noFill/>
        </p:spPr>
        <p:txBody>
          <a:bodyPr wrap="square" rtlCol="0">
            <a:spAutoFit/>
          </a:bodyPr>
          <a:lstStyle/>
          <a:p>
            <a:pPr algn="ctr"/>
            <a:r>
              <a:rPr lang="en-US" sz="2800" dirty="0">
                <a:latin typeface="Helvetica" panose="020B0604020202020204" pitchFamily="34" charset="0"/>
                <a:ea typeface="Times New Roman" charset="0"/>
                <a:cs typeface="Helvetica" panose="020B0604020202020204" pitchFamily="34" charset="0"/>
              </a:rPr>
              <a:t>Science and Technical Documentation</a:t>
            </a:r>
          </a:p>
        </p:txBody>
      </p:sp>
      <p:sp>
        <p:nvSpPr>
          <p:cNvPr id="11" name="Rectangle 10">
            <a:extLst>
              <a:ext uri="{FF2B5EF4-FFF2-40B4-BE49-F238E27FC236}">
                <a16:creationId xmlns:a16="http://schemas.microsoft.com/office/drawing/2014/main" id="{20E5195C-7704-304F-A1CC-734AE8A95E08}"/>
              </a:ext>
            </a:extLst>
          </p:cNvPr>
          <p:cNvSpPr/>
          <p:nvPr/>
        </p:nvSpPr>
        <p:spPr>
          <a:xfrm>
            <a:off x="5444173" y="4208790"/>
            <a:ext cx="3759042" cy="338554"/>
          </a:xfrm>
          <a:prstGeom prst="rect">
            <a:avLst/>
          </a:prstGeom>
        </p:spPr>
        <p:txBody>
          <a:bodyPr wrap="square">
            <a:spAutoFit/>
          </a:bodyPr>
          <a:lstStyle/>
          <a:p>
            <a:pPr>
              <a:spcBef>
                <a:spcPts val="1800"/>
              </a:spcBef>
            </a:pPr>
            <a:r>
              <a:rPr lang="en-US" sz="1600" dirty="0">
                <a:solidFill>
                  <a:schemeClr val="accent5"/>
                </a:solidFill>
              </a:rPr>
              <a:t>https://ngvla.nrao.edu/page/projdoc</a:t>
            </a:r>
          </a:p>
        </p:txBody>
      </p:sp>
    </p:spTree>
    <p:extLst>
      <p:ext uri="{BB962C8B-B14F-4D97-AF65-F5344CB8AC3E}">
        <p14:creationId xmlns:p14="http://schemas.microsoft.com/office/powerpoint/2010/main" val="2599558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6E4F40-F8A6-BC4D-A86E-2F6D5060B92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2106" y="1020806"/>
            <a:ext cx="6119958" cy="3478596"/>
          </a:xfrm>
          <a:prstGeom prst="rect">
            <a:avLst/>
          </a:prstGeom>
        </p:spPr>
      </p:pic>
      <p:sp>
        <p:nvSpPr>
          <p:cNvPr id="6" name="Content Placeholder 2"/>
          <p:cNvSpPr txBox="1">
            <a:spLocks/>
          </p:cNvSpPr>
          <p:nvPr/>
        </p:nvSpPr>
        <p:spPr>
          <a:xfrm>
            <a:off x="1651471" y="501846"/>
            <a:ext cx="7356348" cy="54583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600" b="1" i="1" dirty="0"/>
          </a:p>
        </p:txBody>
      </p:sp>
      <p:sp>
        <p:nvSpPr>
          <p:cNvPr id="8" name="TextBox 7"/>
          <p:cNvSpPr txBox="1"/>
          <p:nvPr/>
        </p:nvSpPr>
        <p:spPr>
          <a:xfrm>
            <a:off x="5913120" y="1171366"/>
            <a:ext cx="3230880" cy="3093154"/>
          </a:xfrm>
          <a:prstGeom prst="rect">
            <a:avLst/>
          </a:prstGeom>
          <a:noFill/>
        </p:spPr>
        <p:txBody>
          <a:bodyPr wrap="square" rtlCol="0">
            <a:spAutoFit/>
          </a:bodyPr>
          <a:lstStyle/>
          <a:p>
            <a:pPr marL="285750" indent="-285750">
              <a:buFont typeface="Arial" panose="020B0604020202020204" pitchFamily="34" charset="0"/>
              <a:buChar char="•"/>
            </a:pPr>
            <a:r>
              <a:rPr lang="en-US" sz="1500" dirty="0"/>
              <a:t>ALMA observation of HD163296 at 1mm along with a simulated 1 cm ngVLA observations (Ricci et al. 2019) of the innermost 24 au region at 1 au resolution for Jupiter-, Saturn-, and Neptune-like planets.  </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The distribution of exoplanets and young planets embedded in circumstellar disks: Then ngVLA will discover many hundreds of planets with orbital periods &lt;10 Myr.</a:t>
            </a:r>
          </a:p>
        </p:txBody>
      </p:sp>
      <p:sp>
        <p:nvSpPr>
          <p:cNvPr id="2" name="Slide Number Placeholder 1"/>
          <p:cNvSpPr>
            <a:spLocks noGrp="1"/>
          </p:cNvSpPr>
          <p:nvPr>
            <p:ph type="sldNum" sz="quarter" idx="12"/>
          </p:nvPr>
        </p:nvSpPr>
        <p:spPr>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007A3FA-37C8-B64A-9EE6-D07431EEED58}" type="slidenum">
              <a:rPr lang="en-US" smtClean="0">
                <a:solidFill>
                  <a:schemeClr val="bg1"/>
                </a:solidFill>
                <a:latin typeface="Helvetica" pitchFamily="2" charset="0"/>
              </a:rPr>
              <a:pPr/>
              <a:t>15</a:t>
            </a:fld>
            <a:endParaRPr lang="en-US" dirty="0">
              <a:solidFill>
                <a:schemeClr val="bg1"/>
              </a:solidFill>
              <a:latin typeface="Helvetica" pitchFamily="2" charset="0"/>
            </a:endParaRPr>
          </a:p>
        </p:txBody>
      </p:sp>
      <p:sp>
        <p:nvSpPr>
          <p:cNvPr id="4" name="Title 3">
            <a:extLst>
              <a:ext uri="{FF2B5EF4-FFF2-40B4-BE49-F238E27FC236}">
                <a16:creationId xmlns:a16="http://schemas.microsoft.com/office/drawing/2014/main" id="{1E167DF5-B157-BD41-B6FF-E8074A09C568}"/>
              </a:ext>
            </a:extLst>
          </p:cNvPr>
          <p:cNvSpPr>
            <a:spLocks noGrp="1"/>
          </p:cNvSpPr>
          <p:nvPr>
            <p:ph type="title" idx="4294967295"/>
          </p:nvPr>
        </p:nvSpPr>
        <p:spPr>
          <a:xfrm>
            <a:off x="1516063" y="203200"/>
            <a:ext cx="7627937" cy="355600"/>
          </a:xfrm>
          <a:prstGeom prst="rect">
            <a:avLst/>
          </a:prstGeom>
        </p:spPr>
        <p:txBody>
          <a:bodyPr>
            <a:noAutofit/>
          </a:bodyPr>
          <a:lstStyle/>
          <a:p>
            <a:r>
              <a:rPr lang="en-US" sz="2400" b="1" dirty="0"/>
              <a:t>KSG1: Unveiling the Formation of Solar System Analogues</a:t>
            </a:r>
            <a:br>
              <a:rPr lang="en-US" sz="2400" b="1" dirty="0"/>
            </a:br>
            <a:endParaRPr lang="en-US" sz="2400" b="1" dirty="0"/>
          </a:p>
        </p:txBody>
      </p:sp>
      <p:sp>
        <p:nvSpPr>
          <p:cNvPr id="3" name="Rectangle 2"/>
          <p:cNvSpPr/>
          <p:nvPr/>
        </p:nvSpPr>
        <p:spPr>
          <a:xfrm>
            <a:off x="1651470" y="438506"/>
            <a:ext cx="6928649" cy="584775"/>
          </a:xfrm>
          <a:prstGeom prst="rect">
            <a:avLst/>
          </a:prstGeom>
        </p:spPr>
        <p:txBody>
          <a:bodyPr wrap="square">
            <a:spAutoFit/>
          </a:bodyPr>
          <a:lstStyle/>
          <a:p>
            <a:r>
              <a:rPr lang="en-US" sz="1600" b="1" i="1" dirty="0"/>
              <a:t>The ngVLA will measure the planet IMF down to ~5-10 Earth masses and unveil the formation of planetary systems similar to our own Solar System.</a:t>
            </a:r>
          </a:p>
        </p:txBody>
      </p:sp>
    </p:spTree>
    <p:extLst>
      <p:ext uri="{BB962C8B-B14F-4D97-AF65-F5344CB8AC3E}">
        <p14:creationId xmlns:p14="http://schemas.microsoft.com/office/powerpoint/2010/main" val="226406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651471" y="501846"/>
            <a:ext cx="7356348" cy="54583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i="1" dirty="0"/>
              <a:t>The ngVLA will measure the orbital motion of planets and related features on monthly timescales.</a:t>
            </a:r>
          </a:p>
        </p:txBody>
      </p:sp>
      <p:pic>
        <p:nvPicPr>
          <p:cNvPr id="7" name="ngvla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510015" y="1064421"/>
            <a:ext cx="3503930" cy="3390899"/>
          </a:xfrm>
          <a:prstGeom prst="rect">
            <a:avLst/>
          </a:prstGeom>
        </p:spPr>
      </p:pic>
      <p:sp>
        <p:nvSpPr>
          <p:cNvPr id="8" name="TextBox 7"/>
          <p:cNvSpPr txBox="1"/>
          <p:nvPr/>
        </p:nvSpPr>
        <p:spPr>
          <a:xfrm>
            <a:off x="4665840" y="2619268"/>
            <a:ext cx="3920106" cy="1200329"/>
          </a:xfrm>
          <a:prstGeom prst="rect">
            <a:avLst/>
          </a:prstGeom>
          <a:noFill/>
        </p:spPr>
        <p:txBody>
          <a:bodyPr wrap="square" rtlCol="0">
            <a:spAutoFit/>
          </a:bodyPr>
          <a:lstStyle/>
          <a:p>
            <a:pPr algn="ctr"/>
            <a:r>
              <a:rPr lang="en-US" sz="1800" dirty="0"/>
              <a:t>Simulated 100 GHz ngVLA observations of a newborn planetary system comprising a Jupiter analogue orbiting at 5 AU from a Solar type star. </a:t>
            </a:r>
          </a:p>
        </p:txBody>
      </p:sp>
      <p:sp>
        <p:nvSpPr>
          <p:cNvPr id="12" name="TextBox 11"/>
          <p:cNvSpPr txBox="1"/>
          <p:nvPr/>
        </p:nvSpPr>
        <p:spPr>
          <a:xfrm>
            <a:off x="4135961" y="4155238"/>
            <a:ext cx="1429302" cy="300082"/>
          </a:xfrm>
          <a:prstGeom prst="rect">
            <a:avLst/>
          </a:prstGeom>
          <a:noFill/>
        </p:spPr>
        <p:txBody>
          <a:bodyPr wrap="none" rtlCol="0">
            <a:spAutoFit/>
          </a:bodyPr>
          <a:lstStyle/>
          <a:p>
            <a:r>
              <a:rPr lang="en-US" dirty="0"/>
              <a:t>Ricci et al. (2018) </a:t>
            </a:r>
          </a:p>
        </p:txBody>
      </p:sp>
      <p:sp>
        <p:nvSpPr>
          <p:cNvPr id="4" name="Title 3">
            <a:extLst>
              <a:ext uri="{FF2B5EF4-FFF2-40B4-BE49-F238E27FC236}">
                <a16:creationId xmlns:a16="http://schemas.microsoft.com/office/drawing/2014/main" id="{1E167DF5-B157-BD41-B6FF-E8074A09C568}"/>
              </a:ext>
            </a:extLst>
          </p:cNvPr>
          <p:cNvSpPr>
            <a:spLocks noGrp="1"/>
          </p:cNvSpPr>
          <p:nvPr>
            <p:ph type="title"/>
          </p:nvPr>
        </p:nvSpPr>
        <p:spPr>
          <a:xfrm>
            <a:off x="1515290" y="202625"/>
            <a:ext cx="7628710" cy="356158"/>
          </a:xfrm>
        </p:spPr>
        <p:txBody>
          <a:bodyPr>
            <a:normAutofit fontScale="90000"/>
          </a:bodyPr>
          <a:lstStyle/>
          <a:p>
            <a:r>
              <a:rPr lang="en-US" sz="2400" dirty="0"/>
              <a:t>KSG1: Unveiling the Formation of Solar System Analogues</a:t>
            </a:r>
            <a:br>
              <a:rPr lang="en-US" sz="2400" dirty="0"/>
            </a:br>
            <a:endParaRPr lang="en-US" sz="2400" dirty="0"/>
          </a:p>
        </p:txBody>
      </p:sp>
      <p:sp>
        <p:nvSpPr>
          <p:cNvPr id="2" name="Slide Number Placeholder 1"/>
          <p:cNvSpPr>
            <a:spLocks noGrp="1"/>
          </p:cNvSpPr>
          <p:nvPr>
            <p:ph type="sldNum" sz="quarter" idx="12"/>
          </p:nvPr>
        </p:nvSpPr>
        <p:spPr>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007A3FA-37C8-B64A-9EE6-D07431EEED58}" type="slidenum">
              <a:rPr lang="en-US" smtClean="0">
                <a:solidFill>
                  <a:schemeClr val="bg1"/>
                </a:solidFill>
                <a:latin typeface="Helvetica" pitchFamily="2" charset="0"/>
              </a:rPr>
              <a:pPr/>
              <a:t>16</a:t>
            </a:fld>
            <a:endParaRPr lang="en-US" dirty="0">
              <a:solidFill>
                <a:schemeClr val="bg1"/>
              </a:solidFill>
              <a:latin typeface="Helvetica" pitchFamily="2" charset="0"/>
            </a:endParaRPr>
          </a:p>
        </p:txBody>
      </p:sp>
      <p:sp>
        <p:nvSpPr>
          <p:cNvPr id="3" name="Rectangle 2"/>
          <p:cNvSpPr/>
          <p:nvPr/>
        </p:nvSpPr>
        <p:spPr>
          <a:xfrm>
            <a:off x="4302215" y="1258578"/>
            <a:ext cx="4738256" cy="830997"/>
          </a:xfrm>
          <a:prstGeom prst="rect">
            <a:avLst/>
          </a:prstGeom>
        </p:spPr>
        <p:txBody>
          <a:bodyPr wrap="square">
            <a:spAutoFit/>
          </a:bodyPr>
          <a:lstStyle/>
          <a:p>
            <a:r>
              <a:rPr lang="en-US" sz="1600" i="1" dirty="0"/>
              <a:t>The ngVLA will measure the planet IMF down to ~5-10 Earth masses and unveil the formation of planetary systems similar to our own Solar System.</a:t>
            </a:r>
          </a:p>
        </p:txBody>
      </p:sp>
    </p:spTree>
    <p:extLst>
      <p:ext uri="{BB962C8B-B14F-4D97-AF65-F5344CB8AC3E}">
        <p14:creationId xmlns:p14="http://schemas.microsoft.com/office/powerpoint/2010/main" val="26415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52990" y="1404232"/>
            <a:ext cx="7447554" cy="3112786"/>
          </a:xfrm>
          <a:prstGeom prst="rect">
            <a:avLst/>
          </a:prstGeom>
        </p:spPr>
      </p:pic>
      <p:sp>
        <p:nvSpPr>
          <p:cNvPr id="6" name="Content Placeholder 2"/>
          <p:cNvSpPr>
            <a:spLocks noGrp="1"/>
          </p:cNvSpPr>
          <p:nvPr>
            <p:ph idx="4294967295"/>
          </p:nvPr>
        </p:nvSpPr>
        <p:spPr>
          <a:xfrm>
            <a:off x="1534160" y="857250"/>
            <a:ext cx="7609840" cy="546100"/>
          </a:xfrm>
        </p:spPr>
        <p:txBody>
          <a:bodyPr>
            <a:normAutofit lnSpcReduction="10000"/>
          </a:bodyPr>
          <a:lstStyle/>
          <a:p>
            <a:pPr marL="3175" lvl="1" indent="0" algn="just">
              <a:buNone/>
            </a:pPr>
            <a:r>
              <a:rPr lang="en-US" dirty="0"/>
              <a:t>The ngVLA can detect complex pre-biotic molecules and provide the chemical initial conditions in forming solar systems and individual planets</a:t>
            </a:r>
          </a:p>
        </p:txBody>
      </p:sp>
      <p:sp>
        <p:nvSpPr>
          <p:cNvPr id="7" name="Rectangle 6"/>
          <p:cNvSpPr/>
          <p:nvPr/>
        </p:nvSpPr>
        <p:spPr>
          <a:xfrm>
            <a:off x="1361440" y="5656"/>
            <a:ext cx="7782560" cy="830997"/>
          </a:xfrm>
          <a:prstGeom prst="rect">
            <a:avLst/>
          </a:prstGeom>
          <a:noFill/>
          <a:ln>
            <a:noFill/>
          </a:ln>
        </p:spPr>
        <p:txBody>
          <a:bodyPr wrap="square">
            <a:spAutoFit/>
          </a:bodyPr>
          <a:lstStyle/>
          <a:p>
            <a:pPr algn="ctr"/>
            <a:r>
              <a:rPr lang="en-US" sz="2400" dirty="0">
                <a:latin typeface="Helvetica" pitchFamily="2" charset="0"/>
              </a:rPr>
              <a:t>KSG2: Probing the Initial Conditions for Planetary Systems and Life with Astrochemistry</a:t>
            </a:r>
          </a:p>
        </p:txBody>
      </p:sp>
      <p:sp>
        <p:nvSpPr>
          <p:cNvPr id="8" name="TextBox 7"/>
          <p:cNvSpPr txBox="1"/>
          <p:nvPr/>
        </p:nvSpPr>
        <p:spPr>
          <a:xfrm>
            <a:off x="6133992" y="4286250"/>
            <a:ext cx="2259537" cy="300082"/>
          </a:xfrm>
          <a:prstGeom prst="rect">
            <a:avLst/>
          </a:prstGeom>
          <a:noFill/>
        </p:spPr>
        <p:txBody>
          <a:bodyPr wrap="none" rtlCol="0">
            <a:spAutoFit/>
          </a:bodyPr>
          <a:lstStyle/>
          <a:p>
            <a:r>
              <a:rPr lang="en-US" dirty="0"/>
              <a:t>Credit: Brett McGuire (NRAO)</a:t>
            </a:r>
          </a:p>
        </p:txBody>
      </p:sp>
      <p:sp>
        <p:nvSpPr>
          <p:cNvPr id="9" name="Slide Number Placeholder 1">
            <a:extLst>
              <a:ext uri="{FF2B5EF4-FFF2-40B4-BE49-F238E27FC236}">
                <a16:creationId xmlns:a16="http://schemas.microsoft.com/office/drawing/2014/main" id="{6F3E6833-EBD6-3F4C-9AE0-241804BC4B87}"/>
              </a:ext>
            </a:extLst>
          </p:cNvPr>
          <p:cNvSpPr>
            <a:spLocks noGrp="1"/>
          </p:cNvSpPr>
          <p:nvPr>
            <p:ph type="sldNum" sz="quarter" idx="12"/>
          </p:nvPr>
        </p:nvSpPr>
        <p:spPr>
          <a:xfrm>
            <a:off x="587318" y="4677711"/>
            <a:ext cx="409330" cy="332519"/>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007A3FA-37C8-B64A-9EE6-D07431EEED58}" type="slidenum">
              <a:rPr lang="en-US" smtClean="0">
                <a:solidFill>
                  <a:schemeClr val="bg1"/>
                </a:solidFill>
                <a:latin typeface="Helvetica" pitchFamily="2" charset="0"/>
              </a:rPr>
              <a:pPr/>
              <a:t>17</a:t>
            </a:fld>
            <a:endParaRPr lang="en-US" dirty="0">
              <a:solidFill>
                <a:schemeClr val="bg1"/>
              </a:solidFill>
              <a:latin typeface="Helvetica" pitchFamily="2" charset="0"/>
            </a:endParaRPr>
          </a:p>
        </p:txBody>
      </p:sp>
    </p:spTree>
    <p:extLst>
      <p:ext uri="{BB962C8B-B14F-4D97-AF65-F5344CB8AC3E}">
        <p14:creationId xmlns:p14="http://schemas.microsoft.com/office/powerpoint/2010/main" val="3683267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91920" y="0"/>
            <a:ext cx="7752080" cy="830997"/>
          </a:xfrm>
          <a:prstGeom prst="rect">
            <a:avLst/>
          </a:prstGeom>
          <a:noFill/>
          <a:ln>
            <a:noFill/>
          </a:ln>
        </p:spPr>
        <p:txBody>
          <a:bodyPr wrap="square">
            <a:spAutoFit/>
          </a:bodyPr>
          <a:lstStyle/>
          <a:p>
            <a:pPr algn="ctr"/>
            <a:r>
              <a:rPr lang="en-US" sz="2400" dirty="0">
                <a:latin typeface="Helvetica" pitchFamily="2" charset="0"/>
              </a:rPr>
              <a:t>KSG3: Charting the Assembly, Structure, and Evolution of Galaxies from the First Billions Years to the Present</a:t>
            </a:r>
          </a:p>
        </p:txBody>
      </p:sp>
      <p:sp>
        <p:nvSpPr>
          <p:cNvPr id="9" name="TextBox 8"/>
          <p:cNvSpPr txBox="1"/>
          <p:nvPr/>
        </p:nvSpPr>
        <p:spPr>
          <a:xfrm>
            <a:off x="28838" y="2628475"/>
            <a:ext cx="2412543" cy="300082"/>
          </a:xfrm>
          <a:prstGeom prst="rect">
            <a:avLst/>
          </a:prstGeom>
          <a:noFill/>
        </p:spPr>
        <p:txBody>
          <a:bodyPr wrap="none" rtlCol="0">
            <a:spAutoFit/>
          </a:bodyPr>
          <a:lstStyle/>
          <a:p>
            <a:r>
              <a:rPr lang="en-US" dirty="0"/>
              <a:t>Credit: Caitlin Casey (UT Austin)</a:t>
            </a:r>
          </a:p>
        </p:txBody>
      </p:sp>
      <p:sp>
        <p:nvSpPr>
          <p:cNvPr id="3" name="Rectangle 2"/>
          <p:cNvSpPr/>
          <p:nvPr/>
        </p:nvSpPr>
        <p:spPr>
          <a:xfrm>
            <a:off x="5560536" y="1318653"/>
            <a:ext cx="3211847" cy="830997"/>
          </a:xfrm>
          <a:prstGeom prst="rect">
            <a:avLst/>
          </a:prstGeom>
        </p:spPr>
        <p:txBody>
          <a:bodyPr wrap="square">
            <a:spAutoFit/>
          </a:bodyPr>
          <a:lstStyle/>
          <a:p>
            <a:r>
              <a:rPr lang="en-US" sz="1600" dirty="0"/>
              <a:t>SMG at </a:t>
            </a:r>
            <a:r>
              <a:rPr lang="en-US" sz="1600" i="1" dirty="0"/>
              <a:t>z</a:t>
            </a:r>
            <a:r>
              <a:rPr lang="en-US" sz="1600" dirty="0"/>
              <a:t> = 4.4; SFR ≈ 400 </a:t>
            </a:r>
            <a:r>
              <a:rPr lang="en-US" sz="1600" i="1" dirty="0"/>
              <a:t>M</a:t>
            </a:r>
            <a:r>
              <a:rPr lang="en-US" sz="1600" baseline="-25000" dirty="0"/>
              <a:t>⨀</a:t>
            </a:r>
            <a:r>
              <a:rPr lang="en-US" sz="1600" dirty="0"/>
              <a:t> /yr </a:t>
            </a:r>
          </a:p>
          <a:p>
            <a:r>
              <a:rPr lang="en-US" sz="1600" b="1" i="1" dirty="0">
                <a:solidFill>
                  <a:srgbClr val="C00000"/>
                </a:solidFill>
              </a:rPr>
              <a:t>Total molecular gas content largely missed by high-J lines</a:t>
            </a:r>
          </a:p>
        </p:txBody>
      </p:sp>
      <p:grpSp>
        <p:nvGrpSpPr>
          <p:cNvPr id="2" name="Group 1">
            <a:extLst>
              <a:ext uri="{FF2B5EF4-FFF2-40B4-BE49-F238E27FC236}">
                <a16:creationId xmlns:a16="http://schemas.microsoft.com/office/drawing/2014/main" id="{8935FB25-4C8C-A448-81DF-76AA241417C0}"/>
              </a:ext>
            </a:extLst>
          </p:cNvPr>
          <p:cNvGrpSpPr/>
          <p:nvPr/>
        </p:nvGrpSpPr>
        <p:grpSpPr>
          <a:xfrm>
            <a:off x="0" y="964542"/>
            <a:ext cx="5239265" cy="1716874"/>
            <a:chOff x="0" y="1001612"/>
            <a:chExt cx="9118600" cy="3037503"/>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29215"/>
              <a:ext cx="9118600" cy="3009900"/>
            </a:xfrm>
            <a:prstGeom prst="rect">
              <a:avLst/>
            </a:prstGeom>
          </p:spPr>
        </p:pic>
        <p:sp>
          <p:nvSpPr>
            <p:cNvPr id="8" name="TextBox 7"/>
            <p:cNvSpPr txBox="1"/>
            <p:nvPr/>
          </p:nvSpPr>
          <p:spPr>
            <a:xfrm>
              <a:off x="3168305" y="1001612"/>
              <a:ext cx="758541" cy="307777"/>
            </a:xfrm>
            <a:prstGeom prst="rect">
              <a:avLst/>
            </a:prstGeom>
            <a:noFill/>
          </p:spPr>
          <p:txBody>
            <a:bodyPr wrap="none" rtlCol="0">
              <a:spAutoFit/>
            </a:bodyPr>
            <a:lstStyle/>
            <a:p>
              <a:r>
                <a:rPr lang="en-US" sz="1400" dirty="0">
                  <a:solidFill>
                    <a:schemeClr val="bg1"/>
                  </a:solidFill>
                </a:rPr>
                <a:t>𝜃 ≈ 0.3”</a:t>
              </a:r>
            </a:p>
          </p:txBody>
        </p:sp>
        <p:sp>
          <p:nvSpPr>
            <p:cNvPr id="10" name="TextBox 9"/>
            <p:cNvSpPr txBox="1"/>
            <p:nvPr/>
          </p:nvSpPr>
          <p:spPr>
            <a:xfrm>
              <a:off x="71699" y="1001612"/>
              <a:ext cx="800219" cy="323165"/>
            </a:xfrm>
            <a:prstGeom prst="rect">
              <a:avLst/>
            </a:prstGeom>
            <a:noFill/>
          </p:spPr>
          <p:txBody>
            <a:bodyPr wrap="none" rtlCol="0">
              <a:spAutoFit/>
            </a:bodyPr>
            <a:lstStyle/>
            <a:p>
              <a:r>
                <a:rPr lang="en-US" sz="1500" dirty="0">
                  <a:solidFill>
                    <a:schemeClr val="bg1"/>
                  </a:solidFill>
                </a:rPr>
                <a:t>𝜃 ≈ 0.3”</a:t>
              </a:r>
            </a:p>
          </p:txBody>
        </p:sp>
        <p:sp>
          <p:nvSpPr>
            <p:cNvPr id="12" name="TextBox 11"/>
            <p:cNvSpPr txBox="1"/>
            <p:nvPr/>
          </p:nvSpPr>
          <p:spPr>
            <a:xfrm>
              <a:off x="6198010" y="1001612"/>
              <a:ext cx="758541" cy="307777"/>
            </a:xfrm>
            <a:prstGeom prst="rect">
              <a:avLst/>
            </a:prstGeom>
            <a:noFill/>
          </p:spPr>
          <p:txBody>
            <a:bodyPr wrap="none" rtlCol="0">
              <a:spAutoFit/>
            </a:bodyPr>
            <a:lstStyle/>
            <a:p>
              <a:r>
                <a:rPr lang="en-US" sz="1400" dirty="0">
                  <a:solidFill>
                    <a:schemeClr val="bg1"/>
                  </a:solidFill>
                </a:rPr>
                <a:t>𝜃 ≈ 0.5”</a:t>
              </a:r>
            </a:p>
          </p:txBody>
        </p:sp>
      </p:grpSp>
      <p:sp>
        <p:nvSpPr>
          <p:cNvPr id="13" name="Slide Number Placeholder 1">
            <a:extLst>
              <a:ext uri="{FF2B5EF4-FFF2-40B4-BE49-F238E27FC236}">
                <a16:creationId xmlns:a16="http://schemas.microsoft.com/office/drawing/2014/main" id="{16A96535-C7A4-4643-817B-6AF1C9EDE407}"/>
              </a:ext>
            </a:extLst>
          </p:cNvPr>
          <p:cNvSpPr>
            <a:spLocks noGrp="1"/>
          </p:cNvSpPr>
          <p:nvPr>
            <p:ph type="sldNum" sz="quarter" idx="4294967295"/>
          </p:nvPr>
        </p:nvSpPr>
        <p:spPr>
          <a:xfrm>
            <a:off x="0" y="4678363"/>
            <a:ext cx="409575" cy="331787"/>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007A3FA-37C8-B64A-9EE6-D07431EEED58}" type="slidenum">
              <a:rPr lang="en-US" smtClean="0">
                <a:solidFill>
                  <a:schemeClr val="bg1"/>
                </a:solidFill>
                <a:latin typeface="Helvetica" pitchFamily="2" charset="0"/>
              </a:rPr>
              <a:pPr/>
              <a:t>18</a:t>
            </a:fld>
            <a:endParaRPr lang="en-US" dirty="0">
              <a:solidFill>
                <a:schemeClr val="bg1"/>
              </a:solidFill>
              <a:latin typeface="Helvetica" pitchFamily="2" charset="0"/>
            </a:endParaRPr>
          </a:p>
        </p:txBody>
      </p:sp>
      <p:pic>
        <p:nvPicPr>
          <p:cNvPr id="7" name="Picture 6">
            <a:extLst>
              <a:ext uri="{FF2B5EF4-FFF2-40B4-BE49-F238E27FC236}">
                <a16:creationId xmlns:a16="http://schemas.microsoft.com/office/drawing/2014/main" id="{443B4C9E-576F-FA4F-9DE9-B3BB75DF74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195" y="2904705"/>
            <a:ext cx="5519341" cy="2238795"/>
          </a:xfrm>
          <a:prstGeom prst="rect">
            <a:avLst/>
          </a:prstGeom>
        </p:spPr>
      </p:pic>
      <p:sp>
        <p:nvSpPr>
          <p:cNvPr id="14" name="Rectangle 13">
            <a:extLst>
              <a:ext uri="{FF2B5EF4-FFF2-40B4-BE49-F238E27FC236}">
                <a16:creationId xmlns:a16="http://schemas.microsoft.com/office/drawing/2014/main" id="{736E0B3C-23CD-474B-89C3-3A86D8398AC7}"/>
              </a:ext>
            </a:extLst>
          </p:cNvPr>
          <p:cNvSpPr/>
          <p:nvPr/>
        </p:nvSpPr>
        <p:spPr>
          <a:xfrm>
            <a:off x="5560536" y="2771005"/>
            <a:ext cx="3542269" cy="2308324"/>
          </a:xfrm>
          <a:prstGeom prst="rect">
            <a:avLst/>
          </a:prstGeom>
        </p:spPr>
        <p:txBody>
          <a:bodyPr wrap="square">
            <a:spAutoFit/>
          </a:bodyPr>
          <a:lstStyle/>
          <a:p>
            <a:r>
              <a:rPr lang="en-US" sz="1600" dirty="0"/>
              <a:t>The ngVLA will routinely detect molecular gas in “normal” galaxies at </a:t>
            </a:r>
            <a:r>
              <a:rPr lang="en-US" sz="1600" i="1" dirty="0"/>
              <a:t>z</a:t>
            </a:r>
            <a:r>
              <a:rPr lang="en-US" sz="1600" dirty="0"/>
              <a:t>=6 </a:t>
            </a:r>
            <a:r>
              <a:rPr lang="en-US" sz="1600" b="1" i="1" dirty="0"/>
              <a:t>via low-J transitions that remain inaccessible to ALMA</a:t>
            </a:r>
            <a:r>
              <a:rPr lang="en-US" sz="1600" dirty="0"/>
              <a:t>. </a:t>
            </a:r>
          </a:p>
          <a:p>
            <a:endParaRPr lang="en-US" sz="1600" dirty="0"/>
          </a:p>
          <a:p>
            <a:r>
              <a:rPr lang="en-US" sz="1600" dirty="0"/>
              <a:t>The ngVLA will provide &gt;10x improvement in our knowledge of the cold molecular gas content throughout cosmic time. </a:t>
            </a:r>
            <a:endParaRPr lang="en-US" sz="1600" dirty="0">
              <a:effectLst/>
            </a:endParaRPr>
          </a:p>
        </p:txBody>
      </p:sp>
    </p:spTree>
    <p:extLst>
      <p:ext uri="{BB962C8B-B14F-4D97-AF65-F5344CB8AC3E}">
        <p14:creationId xmlns:p14="http://schemas.microsoft.com/office/powerpoint/2010/main" val="1782897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p:nvPr>
        </p:nvSpPr>
        <p:spPr>
          <a:xfrm>
            <a:off x="0" y="1031240"/>
            <a:ext cx="4959350" cy="3506788"/>
          </a:xfrm>
        </p:spPr>
        <p:txBody>
          <a:bodyPr>
            <a:normAutofit/>
          </a:bodyPr>
          <a:lstStyle/>
          <a:p>
            <a:pPr lvl="1"/>
            <a:r>
              <a:rPr lang="en-US" dirty="0"/>
              <a:t>The ngVLA sensitivity and frequency coverage will probe deeper than currently possible into the GC area looking for pulsars, which are moving clocks in the space-time potential of Sgr A*</a:t>
            </a:r>
          </a:p>
          <a:p>
            <a:pPr lvl="1"/>
            <a:endParaRPr lang="en-US" dirty="0"/>
          </a:p>
          <a:p>
            <a:pPr lvl="1"/>
            <a:r>
              <a:rPr lang="en-US" dirty="0"/>
              <a:t>New tests of theories of gravity, constraints on exotic binaries, SF history, stellar dynamics and evolution, and ISM at the GC</a:t>
            </a:r>
          </a:p>
          <a:p>
            <a:pPr lvl="1"/>
            <a:endParaRPr lang="en-US" dirty="0"/>
          </a:p>
          <a:p>
            <a:pPr lvl="1"/>
            <a:r>
              <a:rPr lang="en-US" dirty="0"/>
              <a:t>Estimates are as high as 1,000 PSRs. Only known example is PSR J1745-2900 magnetar, which are extremely rare (&lt;1%)</a:t>
            </a:r>
          </a:p>
        </p:txBody>
      </p:sp>
      <p:sp>
        <p:nvSpPr>
          <p:cNvPr id="17" name="Rectangle 16"/>
          <p:cNvSpPr/>
          <p:nvPr/>
        </p:nvSpPr>
        <p:spPr>
          <a:xfrm>
            <a:off x="1381759" y="-25495"/>
            <a:ext cx="7762239" cy="830997"/>
          </a:xfrm>
          <a:prstGeom prst="rect">
            <a:avLst/>
          </a:prstGeom>
          <a:noFill/>
          <a:ln>
            <a:noFill/>
          </a:ln>
        </p:spPr>
        <p:txBody>
          <a:bodyPr wrap="square">
            <a:spAutoFit/>
          </a:bodyPr>
          <a:lstStyle/>
          <a:p>
            <a:pPr algn="ctr"/>
            <a:r>
              <a:rPr lang="en-US" sz="2400" dirty="0">
                <a:latin typeface="Helvetica" pitchFamily="2" charset="0"/>
              </a:rPr>
              <a:t>KSG4: Using Pulsars in the Galactic Center as Fundamental Tests of Gravity</a:t>
            </a: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9843" y="890715"/>
            <a:ext cx="3227070" cy="3051048"/>
          </a:xfrm>
          <a:prstGeom prst="rect">
            <a:avLst/>
          </a:prstGeom>
        </p:spPr>
      </p:pic>
      <p:sp>
        <p:nvSpPr>
          <p:cNvPr id="2" name="Rectangle 1"/>
          <p:cNvSpPr/>
          <p:nvPr/>
        </p:nvSpPr>
        <p:spPr>
          <a:xfrm>
            <a:off x="6833315" y="4088531"/>
            <a:ext cx="1601079" cy="307777"/>
          </a:xfrm>
          <a:prstGeom prst="rect">
            <a:avLst/>
          </a:prstGeom>
        </p:spPr>
        <p:txBody>
          <a:bodyPr wrap="none">
            <a:spAutoFit/>
          </a:bodyPr>
          <a:lstStyle/>
          <a:p>
            <a:r>
              <a:rPr lang="en-US" sz="1400" dirty="0">
                <a:latin typeface="Gill Sans MT" charset="0"/>
                <a:ea typeface="Calibri" charset="0"/>
                <a:cs typeface="Times New Roman" charset="0"/>
              </a:rPr>
              <a:t>Credit: R. Wharton</a:t>
            </a:r>
            <a:r>
              <a:rPr lang="en-US" dirty="0"/>
              <a:t> </a:t>
            </a:r>
          </a:p>
        </p:txBody>
      </p:sp>
      <p:sp>
        <p:nvSpPr>
          <p:cNvPr id="7" name="Slide Number Placeholder 1">
            <a:extLst>
              <a:ext uri="{FF2B5EF4-FFF2-40B4-BE49-F238E27FC236}">
                <a16:creationId xmlns:a16="http://schemas.microsoft.com/office/drawing/2014/main" id="{F081BAE7-F7B1-0742-AA54-A33D45E95373}"/>
              </a:ext>
            </a:extLst>
          </p:cNvPr>
          <p:cNvSpPr>
            <a:spLocks noGrp="1"/>
          </p:cNvSpPr>
          <p:nvPr>
            <p:ph type="sldNum" sz="quarter" idx="12"/>
          </p:nvPr>
        </p:nvSpPr>
        <p:spPr>
          <a:xfrm>
            <a:off x="587318" y="4677711"/>
            <a:ext cx="409330" cy="332519"/>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007A3FA-37C8-B64A-9EE6-D07431EEED58}" type="slidenum">
              <a:rPr lang="en-US" smtClean="0">
                <a:solidFill>
                  <a:schemeClr val="bg1"/>
                </a:solidFill>
                <a:latin typeface="Helvetica" pitchFamily="2" charset="0"/>
              </a:rPr>
              <a:pPr/>
              <a:t>19</a:t>
            </a:fld>
            <a:endParaRPr lang="en-US" dirty="0">
              <a:solidFill>
                <a:schemeClr val="bg1"/>
              </a:solidFill>
              <a:latin typeface="Helvetica" pitchFamily="2" charset="0"/>
            </a:endParaRPr>
          </a:p>
        </p:txBody>
      </p:sp>
    </p:spTree>
    <p:extLst>
      <p:ext uri="{BB962C8B-B14F-4D97-AF65-F5344CB8AC3E}">
        <p14:creationId xmlns:p14="http://schemas.microsoft.com/office/powerpoint/2010/main" val="171013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nrao.edu/images/vla09_2_med.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35602" b="18123"/>
          <a:stretch/>
        </p:blipFill>
        <p:spPr bwMode="auto">
          <a:xfrm>
            <a:off x="0" y="2166425"/>
            <a:ext cx="9144000" cy="23774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1829826" y="126610"/>
            <a:ext cx="58875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3600" b="1" dirty="0">
                <a:latin typeface="+mn-lt"/>
                <a:ea typeface="Times New Roman" charset="0"/>
                <a:cs typeface="Helvetica" panose="020B0604020202020204" pitchFamily="34" charset="0"/>
              </a:rPr>
              <a:t>The Jansky Very Large Array</a:t>
            </a:r>
          </a:p>
        </p:txBody>
      </p:sp>
      <p:sp>
        <p:nvSpPr>
          <p:cNvPr id="7" name="Subtitle 2"/>
          <p:cNvSpPr txBox="1">
            <a:spLocks/>
          </p:cNvSpPr>
          <p:nvPr/>
        </p:nvSpPr>
        <p:spPr>
          <a:xfrm>
            <a:off x="2387806" y="772158"/>
            <a:ext cx="4368388" cy="1471750"/>
          </a:xfrm>
          <a:prstGeom prst="rect">
            <a:avLst/>
          </a:prstGeom>
          <a:no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IE" sz="1400" b="1" dirty="0">
                <a:ea typeface="Times New Roman" charset="0"/>
                <a:cs typeface="Times New Roman" charset="0"/>
              </a:rPr>
              <a:t>1972 – Approved by Congress</a:t>
            </a:r>
          </a:p>
          <a:p>
            <a:pPr marL="0" indent="0">
              <a:lnSpc>
                <a:spcPct val="110000"/>
              </a:lnSpc>
              <a:spcBef>
                <a:spcPts val="0"/>
              </a:spcBef>
              <a:buNone/>
            </a:pPr>
            <a:r>
              <a:rPr lang="en-IE" sz="1400" b="1" dirty="0">
                <a:ea typeface="Times New Roman" charset="0"/>
                <a:cs typeface="Times New Roman" charset="0"/>
              </a:rPr>
              <a:t>1975 – First Antenna in place</a:t>
            </a:r>
          </a:p>
          <a:p>
            <a:pPr marL="0" indent="0">
              <a:lnSpc>
                <a:spcPct val="110000"/>
              </a:lnSpc>
              <a:spcBef>
                <a:spcPts val="0"/>
              </a:spcBef>
              <a:buNone/>
            </a:pPr>
            <a:r>
              <a:rPr lang="en-IE" sz="1400" b="1" dirty="0">
                <a:ea typeface="Times New Roman" charset="0"/>
                <a:cs typeface="Times New Roman" charset="0"/>
              </a:rPr>
              <a:t>1980 – Full science operations</a:t>
            </a:r>
          </a:p>
          <a:p>
            <a:pPr marL="0" indent="0">
              <a:lnSpc>
                <a:spcPct val="110000"/>
              </a:lnSpc>
              <a:spcBef>
                <a:spcPts val="0"/>
              </a:spcBef>
              <a:buNone/>
            </a:pPr>
            <a:r>
              <a:rPr lang="en-IE" sz="1400" b="1" dirty="0">
                <a:ea typeface="Times New Roman" charset="0"/>
                <a:cs typeface="Times New Roman" charset="0"/>
              </a:rPr>
              <a:t>2001 – Complete electronics upgrade approved by NSF</a:t>
            </a:r>
          </a:p>
          <a:p>
            <a:pPr marL="0" indent="0">
              <a:lnSpc>
                <a:spcPct val="110000"/>
              </a:lnSpc>
              <a:spcBef>
                <a:spcPts val="0"/>
              </a:spcBef>
              <a:buNone/>
            </a:pPr>
            <a:r>
              <a:rPr lang="en-IE" sz="1400" b="1" dirty="0">
                <a:ea typeface="Times New Roman" charset="0"/>
                <a:cs typeface="Times New Roman" charset="0"/>
              </a:rPr>
              <a:t>2011 – </a:t>
            </a:r>
            <a:r>
              <a:rPr lang="en-IE" sz="1400" b="1" dirty="0" err="1">
                <a:ea typeface="Times New Roman" charset="0"/>
                <a:cs typeface="Times New Roman" charset="0"/>
              </a:rPr>
              <a:t>Jansky</a:t>
            </a:r>
            <a:r>
              <a:rPr lang="en-IE" sz="1400" b="1" dirty="0">
                <a:ea typeface="Times New Roman" charset="0"/>
                <a:cs typeface="Times New Roman" charset="0"/>
              </a:rPr>
              <a:t> VLA full science ops</a:t>
            </a:r>
          </a:p>
        </p:txBody>
      </p:sp>
      <p:pic>
        <p:nvPicPr>
          <p:cNvPr id="5" name="Picture 4">
            <a:extLst>
              <a:ext uri="{FF2B5EF4-FFF2-40B4-BE49-F238E27FC236}">
                <a16:creationId xmlns:a16="http://schemas.microsoft.com/office/drawing/2014/main" id="{44962FDE-95C7-AB43-9D2D-1CC2EA5D8D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8890" b="34891"/>
          <a:stretch/>
        </p:blipFill>
        <p:spPr>
          <a:xfrm>
            <a:off x="7299" y="2180493"/>
            <a:ext cx="9144000" cy="2377440"/>
          </a:xfrm>
          <a:prstGeom prst="rect">
            <a:avLst/>
          </a:prstGeom>
        </p:spPr>
      </p:pic>
      <p:sp>
        <p:nvSpPr>
          <p:cNvPr id="8" name="Rectangle 7">
            <a:extLst>
              <a:ext uri="{FF2B5EF4-FFF2-40B4-BE49-F238E27FC236}">
                <a16:creationId xmlns:a16="http://schemas.microsoft.com/office/drawing/2014/main" id="{C90D3F76-84B5-7D4B-88FF-8C49C716B21C}"/>
              </a:ext>
            </a:extLst>
          </p:cNvPr>
          <p:cNvSpPr>
            <a:spLocks noChangeArrowheads="1"/>
          </p:cNvSpPr>
          <p:nvPr/>
        </p:nvSpPr>
        <p:spPr bwMode="auto">
          <a:xfrm>
            <a:off x="1426672" y="111759"/>
            <a:ext cx="7323433" cy="646331"/>
          </a:xfrm>
          <a:prstGeom prst="rect">
            <a:avLst/>
          </a:prstGeom>
          <a:solidFill>
            <a:schemeClr val="bg1"/>
          </a:solidFill>
          <a:ln>
            <a:noFill/>
          </a:ln>
        </p:spPr>
        <p:txBody>
          <a:bodyPr wrap="squar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3600" b="1" dirty="0">
                <a:latin typeface="+mn-lt"/>
                <a:ea typeface="Times New Roman" charset="0"/>
                <a:cs typeface="Helvetica" panose="020B0604020202020204" pitchFamily="34" charset="0"/>
              </a:rPr>
              <a:t>The next generation Very Large Array</a:t>
            </a:r>
          </a:p>
        </p:txBody>
      </p:sp>
      <p:sp>
        <p:nvSpPr>
          <p:cNvPr id="9" name="Subtitle 2">
            <a:extLst>
              <a:ext uri="{FF2B5EF4-FFF2-40B4-BE49-F238E27FC236}">
                <a16:creationId xmlns:a16="http://schemas.microsoft.com/office/drawing/2014/main" id="{9F163DCA-09B1-014C-9079-032C1B63B165}"/>
              </a:ext>
            </a:extLst>
          </p:cNvPr>
          <p:cNvSpPr txBox="1">
            <a:spLocks/>
          </p:cNvSpPr>
          <p:nvPr/>
        </p:nvSpPr>
        <p:spPr>
          <a:xfrm>
            <a:off x="2395105" y="672899"/>
            <a:ext cx="4368388" cy="1471750"/>
          </a:xfrm>
          <a:prstGeom prst="rect">
            <a:avLst/>
          </a:prstGeom>
          <a:solidFill>
            <a:schemeClr val="bg1"/>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IE" sz="1400" b="1" dirty="0">
                <a:ea typeface="Times New Roman" charset="0"/>
                <a:cs typeface="Times New Roman" charset="0"/>
              </a:rPr>
              <a:t>2016 – Project Office Established</a:t>
            </a:r>
          </a:p>
          <a:p>
            <a:pPr marL="0" indent="0">
              <a:lnSpc>
                <a:spcPct val="110000"/>
              </a:lnSpc>
              <a:spcBef>
                <a:spcPts val="0"/>
              </a:spcBef>
              <a:buNone/>
            </a:pPr>
            <a:r>
              <a:rPr lang="en-IE" sz="1400" b="1" dirty="0">
                <a:ea typeface="Times New Roman" charset="0"/>
                <a:cs typeface="Times New Roman" charset="0"/>
              </a:rPr>
              <a:t>2020 – Astro 2020 report</a:t>
            </a:r>
          </a:p>
          <a:p>
            <a:pPr marL="0" indent="0">
              <a:lnSpc>
                <a:spcPct val="110000"/>
              </a:lnSpc>
              <a:spcBef>
                <a:spcPts val="0"/>
              </a:spcBef>
              <a:buNone/>
            </a:pPr>
            <a:r>
              <a:rPr lang="en-IE" sz="1400" b="1" dirty="0">
                <a:ea typeface="Times New Roman" charset="0"/>
                <a:cs typeface="Times New Roman" charset="0"/>
              </a:rPr>
              <a:t>2021 – Enter as NSF-MREFC Candidate</a:t>
            </a:r>
          </a:p>
          <a:p>
            <a:pPr marL="0" indent="0">
              <a:lnSpc>
                <a:spcPct val="110000"/>
              </a:lnSpc>
              <a:spcBef>
                <a:spcPts val="0"/>
              </a:spcBef>
              <a:buNone/>
            </a:pPr>
            <a:r>
              <a:rPr lang="en-IE" sz="1400" b="1" dirty="0">
                <a:ea typeface="Times New Roman" charset="0"/>
                <a:cs typeface="Times New Roman" charset="0"/>
              </a:rPr>
              <a:t>2024 – Construction Begins</a:t>
            </a:r>
          </a:p>
          <a:p>
            <a:pPr marL="0" indent="0">
              <a:lnSpc>
                <a:spcPct val="110000"/>
              </a:lnSpc>
              <a:spcBef>
                <a:spcPts val="0"/>
              </a:spcBef>
              <a:buNone/>
            </a:pPr>
            <a:r>
              <a:rPr lang="en-IE" sz="1400" b="1" dirty="0">
                <a:ea typeface="Times New Roman" charset="0"/>
                <a:cs typeface="Times New Roman" charset="0"/>
              </a:rPr>
              <a:t>2028 – Early Science</a:t>
            </a:r>
          </a:p>
          <a:p>
            <a:pPr marL="0" indent="0">
              <a:lnSpc>
                <a:spcPct val="110000"/>
              </a:lnSpc>
              <a:spcBef>
                <a:spcPts val="0"/>
              </a:spcBef>
              <a:buNone/>
            </a:pPr>
            <a:r>
              <a:rPr lang="en-IE" sz="1400" b="1" dirty="0">
                <a:ea typeface="Times New Roman" charset="0"/>
                <a:cs typeface="Times New Roman" charset="0"/>
              </a:rPr>
              <a:t>2034 – Full Science Operations</a:t>
            </a:r>
          </a:p>
        </p:txBody>
      </p:sp>
    </p:spTree>
    <p:extLst>
      <p:ext uri="{BB962C8B-B14F-4D97-AF65-F5344CB8AC3E}">
        <p14:creationId xmlns:p14="http://schemas.microsoft.com/office/powerpoint/2010/main" val="3091892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994758"/>
            <a:ext cx="5820032" cy="1477328"/>
          </a:xfrm>
          <a:prstGeom prst="rect">
            <a:avLst/>
          </a:prstGeom>
        </p:spPr>
        <p:txBody>
          <a:bodyPr wrap="square">
            <a:spAutoFit/>
          </a:bodyPr>
          <a:lstStyle/>
          <a:p>
            <a:pPr marL="285750" indent="-285750">
              <a:buFont typeface="Arial"/>
              <a:buChar char="•"/>
            </a:pPr>
            <a:r>
              <a:rPr lang="en-US" sz="1800" dirty="0"/>
              <a:t>Unaffected by dust obscuration, the ngVLA’s sensitivity and angular resolution will be able to:</a:t>
            </a:r>
          </a:p>
          <a:p>
            <a:pPr marL="628650" lvl="1" indent="-285750">
              <a:buFont typeface="Arial"/>
              <a:buChar char="•"/>
            </a:pPr>
            <a:r>
              <a:rPr lang="en-US" sz="1800" dirty="0"/>
              <a:t>Resolve dual AGN and BH binaries.</a:t>
            </a:r>
          </a:p>
          <a:p>
            <a:pPr marL="628650" lvl="1" indent="-285750">
              <a:buFont typeface="Arial"/>
              <a:buChar char="•"/>
            </a:pPr>
            <a:r>
              <a:rPr lang="en-US" sz="1800" dirty="0"/>
              <a:t>Measure proper motions over 5 year periods (orange shaded region), including sources detect by GWs</a:t>
            </a:r>
          </a:p>
        </p:txBody>
      </p:sp>
      <p:sp>
        <p:nvSpPr>
          <p:cNvPr id="2" name="Slide Number Placeholder 1"/>
          <p:cNvSpPr>
            <a:spLocks noGrp="1"/>
          </p:cNvSpPr>
          <p:nvPr>
            <p:ph type="sldNum" sz="quarter" idx="12"/>
          </p:nvPr>
        </p:nvSpPr>
        <p:spPr>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007A3FA-37C8-B64A-9EE6-D07431EEED58}" type="slidenum">
              <a:rPr lang="en-US" smtClean="0">
                <a:solidFill>
                  <a:schemeClr val="bg1"/>
                </a:solidFill>
                <a:latin typeface="Helvetica" pitchFamily="2" charset="0"/>
              </a:rPr>
              <a:pPr/>
              <a:t>20</a:t>
            </a:fld>
            <a:endParaRPr lang="en-US" dirty="0">
              <a:solidFill>
                <a:schemeClr val="bg1"/>
              </a:solidFill>
              <a:latin typeface="Helvetica" pitchFamily="2" charset="0"/>
            </a:endParaRPr>
          </a:p>
        </p:txBody>
      </p:sp>
      <p:sp>
        <p:nvSpPr>
          <p:cNvPr id="3" name="Title 2">
            <a:extLst>
              <a:ext uri="{FF2B5EF4-FFF2-40B4-BE49-F238E27FC236}">
                <a16:creationId xmlns:a16="http://schemas.microsoft.com/office/drawing/2014/main" id="{0E993838-1D98-D84C-B8E4-DA993D541811}"/>
              </a:ext>
            </a:extLst>
          </p:cNvPr>
          <p:cNvSpPr>
            <a:spLocks noGrp="1"/>
          </p:cNvSpPr>
          <p:nvPr>
            <p:ph type="title" idx="4294967295"/>
          </p:nvPr>
        </p:nvSpPr>
        <p:spPr>
          <a:xfrm>
            <a:off x="1501775" y="92075"/>
            <a:ext cx="7642225" cy="995363"/>
          </a:xfrm>
        </p:spPr>
        <p:txBody>
          <a:bodyPr>
            <a:noAutofit/>
          </a:bodyPr>
          <a:lstStyle/>
          <a:p>
            <a:r>
              <a:rPr lang="en-US" sz="2400" b="1" dirty="0"/>
              <a:t>KSG5: Understanding the Formation and Evolution of Black Holes in the Era of </a:t>
            </a:r>
            <a:r>
              <a:rPr lang="en-US" sz="2400" b="1" i="1" dirty="0"/>
              <a:t>Multi-Messenger Astronomy</a:t>
            </a:r>
            <a:br>
              <a:rPr lang="en-US" sz="2400" b="1" dirty="0"/>
            </a:br>
            <a:endParaRPr lang="en-US" sz="2400" b="1" dirty="0"/>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733123" y="864973"/>
            <a:ext cx="3287409" cy="3656547"/>
          </a:xfrm>
          <a:prstGeom prst="rect">
            <a:avLst/>
          </a:prstGeom>
        </p:spPr>
      </p:pic>
      <p:pic>
        <p:nvPicPr>
          <p:cNvPr id="9" name="Picture 8">
            <a:extLst>
              <a:ext uri="{FF2B5EF4-FFF2-40B4-BE49-F238E27FC236}">
                <a16:creationId xmlns:a16="http://schemas.microsoft.com/office/drawing/2014/main" id="{0930A24C-A53F-8540-9CC0-042ED3EE5CD8}"/>
              </a:ext>
            </a:extLst>
          </p:cNvPr>
          <p:cNvPicPr>
            <a:picLocks noChangeAspect="1"/>
          </p:cNvPicPr>
          <p:nvPr/>
        </p:nvPicPr>
        <p:blipFill>
          <a:blip r:embed="rId4"/>
          <a:stretch>
            <a:fillRect/>
          </a:stretch>
        </p:blipFill>
        <p:spPr>
          <a:xfrm>
            <a:off x="3018089" y="2485093"/>
            <a:ext cx="2519536" cy="2015629"/>
          </a:xfrm>
          <a:prstGeom prst="rect">
            <a:avLst/>
          </a:prstGeom>
        </p:spPr>
      </p:pic>
      <p:sp>
        <p:nvSpPr>
          <p:cNvPr id="11" name="Rectangle 10">
            <a:extLst>
              <a:ext uri="{FF2B5EF4-FFF2-40B4-BE49-F238E27FC236}">
                <a16:creationId xmlns:a16="http://schemas.microsoft.com/office/drawing/2014/main" id="{3790E58B-0967-5E40-8E42-E66BAF0B46B9}"/>
              </a:ext>
            </a:extLst>
          </p:cNvPr>
          <p:cNvSpPr/>
          <p:nvPr/>
        </p:nvSpPr>
        <p:spPr>
          <a:xfrm>
            <a:off x="-7321" y="2326178"/>
            <a:ext cx="3018191" cy="1754326"/>
          </a:xfrm>
          <a:prstGeom prst="rect">
            <a:avLst/>
          </a:prstGeom>
        </p:spPr>
        <p:txBody>
          <a:bodyPr wrap="square">
            <a:spAutoFit/>
          </a:bodyPr>
          <a:lstStyle/>
          <a:p>
            <a:pPr marL="285750" indent="-285750">
              <a:buFont typeface="Arial"/>
              <a:buChar char="•"/>
            </a:pPr>
            <a:endParaRPr lang="en-US" sz="1800" dirty="0"/>
          </a:p>
          <a:p>
            <a:pPr marL="628650" lvl="1" indent="-285750">
              <a:buFont typeface="Arial"/>
              <a:buChar char="•"/>
            </a:pPr>
            <a:r>
              <a:rPr lang="en-US" sz="1800" dirty="0"/>
              <a:t>Search for BHs across all masses, including weakly accreting BHs in the MW via proper motions</a:t>
            </a:r>
          </a:p>
        </p:txBody>
      </p:sp>
    </p:spTree>
    <p:extLst>
      <p:ext uri="{BB962C8B-B14F-4D97-AF65-F5344CB8AC3E}">
        <p14:creationId xmlns:p14="http://schemas.microsoft.com/office/powerpoint/2010/main" val="2317250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359842" y="558783"/>
            <a:ext cx="8152929" cy="54583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i="1" dirty="0"/>
              <a:t>The ngVLA will measure the in –situ gas motions from material shed around AGB stars.  </a:t>
            </a:r>
          </a:p>
        </p:txBody>
      </p:sp>
      <p:sp>
        <p:nvSpPr>
          <p:cNvPr id="12" name="TextBox 11"/>
          <p:cNvSpPr txBox="1"/>
          <p:nvPr/>
        </p:nvSpPr>
        <p:spPr>
          <a:xfrm>
            <a:off x="5917860" y="3845072"/>
            <a:ext cx="3279103" cy="715581"/>
          </a:xfrm>
          <a:prstGeom prst="rect">
            <a:avLst/>
          </a:prstGeom>
          <a:noFill/>
        </p:spPr>
        <p:txBody>
          <a:bodyPr wrap="none" rtlCol="0">
            <a:spAutoFit/>
          </a:bodyPr>
          <a:lstStyle/>
          <a:p>
            <a:r>
              <a:rPr lang="en-US" dirty="0"/>
              <a:t>Credit: K. Akiyama &amp; L. Matthews</a:t>
            </a:r>
          </a:p>
          <a:p>
            <a:r>
              <a:rPr lang="en-US" dirty="0"/>
              <a:t>based on models from B. Freytag</a:t>
            </a:r>
          </a:p>
          <a:p>
            <a:r>
              <a:rPr lang="en-US" b="1" i="1" dirty="0">
                <a:solidFill>
                  <a:srgbClr val="C00000"/>
                </a:solidFill>
              </a:rPr>
              <a:t>Supported by ngVLA Comm Study Program </a:t>
            </a:r>
          </a:p>
        </p:txBody>
      </p:sp>
      <p:sp>
        <p:nvSpPr>
          <p:cNvPr id="4" name="Title 3">
            <a:extLst>
              <a:ext uri="{FF2B5EF4-FFF2-40B4-BE49-F238E27FC236}">
                <a16:creationId xmlns:a16="http://schemas.microsoft.com/office/drawing/2014/main" id="{1E167DF5-B157-BD41-B6FF-E8074A09C568}"/>
              </a:ext>
            </a:extLst>
          </p:cNvPr>
          <p:cNvSpPr>
            <a:spLocks noGrp="1"/>
          </p:cNvSpPr>
          <p:nvPr>
            <p:ph type="title"/>
          </p:nvPr>
        </p:nvSpPr>
        <p:spPr>
          <a:xfrm>
            <a:off x="1515290" y="202625"/>
            <a:ext cx="7628710" cy="356158"/>
          </a:xfrm>
        </p:spPr>
        <p:txBody>
          <a:bodyPr>
            <a:normAutofit fontScale="90000"/>
          </a:bodyPr>
          <a:lstStyle/>
          <a:p>
            <a:r>
              <a:rPr lang="en-US" sz="2400" dirty="0"/>
              <a:t>Science Highlight: Star Formation and Stellar Evolution</a:t>
            </a:r>
          </a:p>
        </p:txBody>
      </p:sp>
      <p:sp>
        <p:nvSpPr>
          <p:cNvPr id="2" name="Slide Number Placeholder 1"/>
          <p:cNvSpPr>
            <a:spLocks noGrp="1"/>
          </p:cNvSpPr>
          <p:nvPr>
            <p:ph type="sldNum" sz="quarter" idx="12"/>
          </p:nvPr>
        </p:nvSpPr>
        <p:spPr>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007A3FA-37C8-B64A-9EE6-D07431EEED58}" type="slidenum">
              <a:rPr lang="en-US" smtClean="0">
                <a:solidFill>
                  <a:schemeClr val="bg1"/>
                </a:solidFill>
                <a:latin typeface="Helvetica" pitchFamily="2" charset="0"/>
              </a:rPr>
              <a:pPr/>
              <a:t>21</a:t>
            </a:fld>
            <a:endParaRPr lang="en-US" dirty="0">
              <a:solidFill>
                <a:schemeClr val="bg1"/>
              </a:solidFill>
              <a:latin typeface="Helvetica" pitchFamily="2" charset="0"/>
            </a:endParaRPr>
          </a:p>
        </p:txBody>
      </p:sp>
      <p:pic>
        <p:nvPicPr>
          <p:cNvPr id="11" name="Picture 10">
            <a:extLst>
              <a:ext uri="{FF2B5EF4-FFF2-40B4-BE49-F238E27FC236}">
                <a16:creationId xmlns:a16="http://schemas.microsoft.com/office/drawing/2014/main" id="{058D69C4-135B-2544-8C8E-2C866823B41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061441"/>
            <a:ext cx="9145814" cy="2148541"/>
          </a:xfrm>
          <a:prstGeom prst="rect">
            <a:avLst/>
          </a:prstGeom>
        </p:spPr>
      </p:pic>
      <p:sp>
        <p:nvSpPr>
          <p:cNvPr id="3" name="TextBox 2">
            <a:extLst>
              <a:ext uri="{FF2B5EF4-FFF2-40B4-BE49-F238E27FC236}">
                <a16:creationId xmlns:a16="http://schemas.microsoft.com/office/drawing/2014/main" id="{BECE603A-DF4F-834A-869B-45D3D761DF9A}"/>
              </a:ext>
            </a:extLst>
          </p:cNvPr>
          <p:cNvSpPr txBox="1"/>
          <p:nvPr/>
        </p:nvSpPr>
        <p:spPr>
          <a:xfrm>
            <a:off x="143091" y="3258310"/>
            <a:ext cx="8384583" cy="1169551"/>
          </a:xfrm>
          <a:prstGeom prst="rect">
            <a:avLst/>
          </a:prstGeom>
          <a:noFill/>
        </p:spPr>
        <p:txBody>
          <a:bodyPr wrap="square" rtlCol="0">
            <a:spAutoFit/>
          </a:bodyPr>
          <a:lstStyle/>
          <a:p>
            <a:r>
              <a:rPr lang="en-US" sz="1600" dirty="0"/>
              <a:t>Simulation based on 3D hydrodynamic model of AGB star Atmosphere from Freytag et al. (2017):</a:t>
            </a:r>
          </a:p>
          <a:p>
            <a:pPr marL="628650" lvl="1" indent="-285750">
              <a:buFont typeface="Arial" panose="020B0604020202020204" pitchFamily="34" charset="0"/>
              <a:buChar char="•"/>
            </a:pPr>
            <a:r>
              <a:rPr lang="en-US" dirty="0"/>
              <a:t>ngVLA Main Array at 46 GHz</a:t>
            </a:r>
          </a:p>
          <a:p>
            <a:pPr marL="628650" lvl="1" indent="-285750">
              <a:buFont typeface="Arial" panose="020B0604020202020204" pitchFamily="34" charset="0"/>
              <a:buChar char="•"/>
            </a:pPr>
            <a:r>
              <a:rPr lang="en-US" dirty="0"/>
              <a:t>1.5 mas ~ 0.04 stellar radii at d=150pc</a:t>
            </a:r>
          </a:p>
          <a:p>
            <a:pPr marL="628650" lvl="1" indent="-285750">
              <a:buFont typeface="Arial" panose="020B0604020202020204" pitchFamily="34" charset="0"/>
              <a:buChar char="•"/>
            </a:pPr>
            <a:r>
              <a:rPr lang="en-US" dirty="0"/>
              <a:t>1.3 year pulse period</a:t>
            </a:r>
          </a:p>
          <a:p>
            <a:pPr marL="628650" lvl="1" indent="-285750">
              <a:buFont typeface="Arial" panose="020B0604020202020204" pitchFamily="34" charset="0"/>
              <a:buChar char="•"/>
            </a:pPr>
            <a:r>
              <a:rPr lang="en-US" dirty="0"/>
              <a:t>Observed every 2-3 weeks</a:t>
            </a:r>
          </a:p>
        </p:txBody>
      </p:sp>
      <p:sp>
        <p:nvSpPr>
          <p:cNvPr id="5" name="TextBox 4">
            <a:extLst>
              <a:ext uri="{FF2B5EF4-FFF2-40B4-BE49-F238E27FC236}">
                <a16:creationId xmlns:a16="http://schemas.microsoft.com/office/drawing/2014/main" id="{F5B79815-F059-FC4A-B909-6AECA1ACC380}"/>
              </a:ext>
            </a:extLst>
          </p:cNvPr>
          <p:cNvSpPr txBox="1"/>
          <p:nvPr/>
        </p:nvSpPr>
        <p:spPr>
          <a:xfrm>
            <a:off x="4066263" y="3843085"/>
            <a:ext cx="1689886" cy="338554"/>
          </a:xfrm>
          <a:prstGeom prst="rect">
            <a:avLst/>
          </a:prstGeom>
          <a:noFill/>
        </p:spPr>
        <p:txBody>
          <a:bodyPr wrap="none" rtlCol="0">
            <a:spAutoFit/>
          </a:bodyPr>
          <a:lstStyle/>
          <a:p>
            <a:r>
              <a:rPr lang="en-US" sz="1600" b="1" dirty="0"/>
              <a:t>ngVLA Memo #66</a:t>
            </a:r>
          </a:p>
        </p:txBody>
      </p:sp>
    </p:spTree>
    <p:extLst>
      <p:ext uri="{BB962C8B-B14F-4D97-AF65-F5344CB8AC3E}">
        <p14:creationId xmlns:p14="http://schemas.microsoft.com/office/powerpoint/2010/main" val="3039582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869BE07-F8B1-9F4C-8FEE-0CF61B89CEC1}"/>
              </a:ext>
            </a:extLst>
          </p:cNvPr>
          <p:cNvSpPr>
            <a:spLocks noChangeArrowheads="1"/>
          </p:cNvSpPr>
          <p:nvPr/>
        </p:nvSpPr>
        <p:spPr bwMode="auto">
          <a:xfrm flipV="1">
            <a:off x="7055582" y="-1124714"/>
            <a:ext cx="55936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87A92557-2DE4-D245-A41E-2B346F7EBC35}"/>
              </a:ext>
            </a:extLst>
          </p:cNvPr>
          <p:cNvGraphicFramePr>
            <a:graphicFrameLocks noChangeAspect="1"/>
          </p:cNvGraphicFramePr>
          <p:nvPr/>
        </p:nvGraphicFramePr>
        <p:xfrm>
          <a:off x="5118033" y="38500"/>
          <a:ext cx="3827243" cy="4456497"/>
        </p:xfrm>
        <a:graphic>
          <a:graphicData uri="http://schemas.openxmlformats.org/presentationml/2006/ole">
            <mc:AlternateContent xmlns:mc="http://schemas.openxmlformats.org/markup-compatibility/2006">
              <mc:Choice xmlns:v="urn:schemas-microsoft-com:vml" Requires="v">
                <p:oleObj spid="_x0000_s4162" r:id="rId4" imgW="7073900" imgH="8242300" progId="Visio.Drawing.15">
                  <p:embed/>
                </p:oleObj>
              </mc:Choice>
              <mc:Fallback>
                <p:oleObj r:id="rId4" imgW="7073900" imgH="8242300" progId="Visio.Drawing.15">
                  <p:embed/>
                  <p:pic>
                    <p:nvPicPr>
                      <p:cNvPr id="3" name="Object 2">
                        <a:extLst>
                          <a:ext uri="{FF2B5EF4-FFF2-40B4-BE49-F238E27FC236}">
                            <a16:creationId xmlns:a16="http://schemas.microsoft.com/office/drawing/2014/main" id="{87A92557-2DE4-D245-A41E-2B346F7EB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8033" y="38500"/>
                        <a:ext cx="3827243" cy="4456497"/>
                      </a:xfrm>
                      <a:prstGeom prst="rect">
                        <a:avLst/>
                      </a:prstGeom>
                      <a:noFill/>
                    </p:spPr>
                  </p:pic>
                </p:oleObj>
              </mc:Fallback>
            </mc:AlternateContent>
          </a:graphicData>
        </a:graphic>
      </p:graphicFrame>
      <p:sp>
        <p:nvSpPr>
          <p:cNvPr id="4" name="Title 3">
            <a:extLst>
              <a:ext uri="{FF2B5EF4-FFF2-40B4-BE49-F238E27FC236}">
                <a16:creationId xmlns:a16="http://schemas.microsoft.com/office/drawing/2014/main" id="{7A94C77C-E912-2D43-B5D3-92F334903BEC}"/>
              </a:ext>
            </a:extLst>
          </p:cNvPr>
          <p:cNvSpPr>
            <a:spLocks noGrp="1"/>
          </p:cNvSpPr>
          <p:nvPr>
            <p:ph type="title" idx="4294967295"/>
          </p:nvPr>
        </p:nvSpPr>
        <p:spPr>
          <a:xfrm>
            <a:off x="1357161" y="24100"/>
            <a:ext cx="3516053" cy="977900"/>
          </a:xfrm>
        </p:spPr>
        <p:txBody>
          <a:bodyPr>
            <a:normAutofit fontScale="90000"/>
          </a:bodyPr>
          <a:lstStyle/>
          <a:p>
            <a:r>
              <a:rPr lang="en-US" dirty="0">
                <a:latin typeface="Helvetica" panose="020B0604020202020204" pitchFamily="34" charset="0"/>
                <a:cs typeface="Helvetica" panose="020B0604020202020204" pitchFamily="34" charset="0"/>
              </a:rPr>
              <a:t>Requirements Flow-Down</a:t>
            </a:r>
          </a:p>
        </p:txBody>
      </p:sp>
      <p:sp>
        <p:nvSpPr>
          <p:cNvPr id="5" name="TextBox 4">
            <a:extLst>
              <a:ext uri="{FF2B5EF4-FFF2-40B4-BE49-F238E27FC236}">
                <a16:creationId xmlns:a16="http://schemas.microsoft.com/office/drawing/2014/main" id="{90D6021B-7DBF-2344-8A53-A0A0615990A9}"/>
              </a:ext>
            </a:extLst>
          </p:cNvPr>
          <p:cNvSpPr txBox="1"/>
          <p:nvPr/>
        </p:nvSpPr>
        <p:spPr>
          <a:xfrm>
            <a:off x="211756" y="969247"/>
            <a:ext cx="5082139" cy="3585597"/>
          </a:xfrm>
          <a:prstGeom prst="rect">
            <a:avLst/>
          </a:prstGeom>
          <a:noFill/>
          <a:ln>
            <a:noFill/>
          </a:ln>
        </p:spPr>
        <p:txBody>
          <a:bodyPr wrap="square" rtlCol="0">
            <a:spAutoFit/>
          </a:bodyPr>
          <a:lstStyle/>
          <a:p>
            <a:pPr marL="214313" indent="-214313">
              <a:spcBef>
                <a:spcPts val="338"/>
              </a:spcBef>
              <a:buFont typeface="Arial" charset="0"/>
              <a:buChar char="•"/>
              <a:defRPr/>
            </a:pPr>
            <a:r>
              <a:rPr lang="en-US" sz="2000" dirty="0">
                <a:cs typeface="Times New Roman"/>
              </a:rPr>
              <a:t>Begins with Science Use Cases (&gt;80)</a:t>
            </a:r>
          </a:p>
          <a:p>
            <a:pPr marL="557213" lvl="1" indent="-214313">
              <a:spcBef>
                <a:spcPts val="338"/>
              </a:spcBef>
              <a:buFont typeface="Arial" charset="0"/>
              <a:buChar char="•"/>
              <a:defRPr/>
            </a:pPr>
            <a:r>
              <a:rPr lang="en-US" sz="1800" dirty="0">
                <a:cs typeface="Times New Roman"/>
              </a:rPr>
              <a:t>Distilled into ~200 unique observations</a:t>
            </a:r>
          </a:p>
          <a:p>
            <a:pPr marL="214313" indent="-214313">
              <a:spcBef>
                <a:spcPts val="338"/>
              </a:spcBef>
              <a:buFont typeface="Arial" charset="0"/>
              <a:buChar char="•"/>
              <a:defRPr/>
            </a:pPr>
            <a:r>
              <a:rPr lang="en-US" sz="2000" dirty="0">
                <a:cs typeface="Times New Roman"/>
              </a:rPr>
              <a:t>Prioritization by SAC</a:t>
            </a:r>
          </a:p>
          <a:p>
            <a:pPr marL="557213" lvl="1" indent="-214313">
              <a:spcBef>
                <a:spcPts val="338"/>
              </a:spcBef>
              <a:buFont typeface="Arial" charset="0"/>
              <a:buChar char="•"/>
              <a:defRPr/>
            </a:pPr>
            <a:r>
              <a:rPr lang="en-US" sz="1800" dirty="0">
                <a:cs typeface="Times New Roman"/>
              </a:rPr>
              <a:t>5 KSGs born out of various use cases</a:t>
            </a:r>
          </a:p>
          <a:p>
            <a:pPr marL="214313" indent="-214313">
              <a:spcBef>
                <a:spcPts val="338"/>
              </a:spcBef>
              <a:buFont typeface="Arial" charset="0"/>
              <a:buChar char="•"/>
              <a:defRPr/>
            </a:pPr>
            <a:r>
              <a:rPr lang="en-US" sz="2000" dirty="0">
                <a:cs typeface="Times New Roman"/>
              </a:rPr>
              <a:t>Converted into Level 0 Science </a:t>
            </a:r>
            <a:r>
              <a:rPr lang="en-US" sz="2000" dirty="0" err="1">
                <a:cs typeface="Times New Roman"/>
              </a:rPr>
              <a:t>Reqs</a:t>
            </a:r>
            <a:r>
              <a:rPr lang="en-US" sz="2000" dirty="0">
                <a:cs typeface="Times New Roman"/>
              </a:rPr>
              <a:t>.</a:t>
            </a:r>
          </a:p>
          <a:p>
            <a:pPr marL="557213" lvl="1" indent="-214313">
              <a:spcBef>
                <a:spcPts val="338"/>
              </a:spcBef>
              <a:buFont typeface="Arial" charset="0"/>
              <a:buChar char="•"/>
              <a:defRPr/>
            </a:pPr>
            <a:r>
              <a:rPr lang="en-US" sz="1800" dirty="0">
                <a:cs typeface="Times New Roman"/>
              </a:rPr>
              <a:t>37 Requirements to support KSGs</a:t>
            </a:r>
          </a:p>
          <a:p>
            <a:pPr marL="900113" lvl="2" indent="-214313">
              <a:spcBef>
                <a:spcPts val="338"/>
              </a:spcBef>
              <a:buFont typeface="Arial" charset="0"/>
              <a:buChar char="•"/>
              <a:defRPr/>
            </a:pPr>
            <a:r>
              <a:rPr lang="en-US" sz="1600" dirty="0">
                <a:cs typeface="Times New Roman"/>
              </a:rPr>
              <a:t>18 Functional </a:t>
            </a:r>
            <a:r>
              <a:rPr lang="en-US" sz="1600" dirty="0" err="1">
                <a:cs typeface="Times New Roman"/>
              </a:rPr>
              <a:t>Reqs</a:t>
            </a:r>
            <a:r>
              <a:rPr lang="en-US" sz="1600" dirty="0">
                <a:cs typeface="Times New Roman"/>
              </a:rPr>
              <a:t>.</a:t>
            </a:r>
          </a:p>
          <a:p>
            <a:pPr marL="900113" lvl="2" indent="-214313">
              <a:spcBef>
                <a:spcPts val="338"/>
              </a:spcBef>
              <a:buFont typeface="Arial" charset="0"/>
              <a:buChar char="•"/>
              <a:defRPr/>
            </a:pPr>
            <a:r>
              <a:rPr lang="en-US" sz="1600" dirty="0">
                <a:cs typeface="Times New Roman"/>
              </a:rPr>
              <a:t>19 Performance </a:t>
            </a:r>
            <a:r>
              <a:rPr lang="en-US" sz="1600" dirty="0" err="1">
                <a:cs typeface="Times New Roman"/>
              </a:rPr>
              <a:t>Reqs</a:t>
            </a:r>
            <a:r>
              <a:rPr lang="en-US" sz="1600" dirty="0">
                <a:cs typeface="Times New Roman"/>
              </a:rPr>
              <a:t>.</a:t>
            </a:r>
          </a:p>
          <a:p>
            <a:pPr marL="214313" indent="-214313">
              <a:spcBef>
                <a:spcPts val="338"/>
              </a:spcBef>
              <a:buFont typeface="Arial" charset="0"/>
              <a:buChar char="•"/>
              <a:defRPr/>
            </a:pPr>
            <a:r>
              <a:rPr lang="en-US" sz="2000" dirty="0">
                <a:cs typeface="Times New Roman"/>
              </a:rPr>
              <a:t>Translated into Level 1 Technical </a:t>
            </a:r>
            <a:r>
              <a:rPr lang="en-US" sz="2000" dirty="0" err="1">
                <a:cs typeface="Times New Roman"/>
              </a:rPr>
              <a:t>Reqs</a:t>
            </a:r>
            <a:r>
              <a:rPr lang="en-US" sz="2000" dirty="0">
                <a:cs typeface="Times New Roman"/>
              </a:rPr>
              <a:t>.</a:t>
            </a:r>
          </a:p>
          <a:p>
            <a:pPr marL="557213" lvl="1" indent="-214313">
              <a:spcBef>
                <a:spcPts val="338"/>
              </a:spcBef>
              <a:buFont typeface="Arial" charset="0"/>
              <a:buChar char="•"/>
              <a:defRPr/>
            </a:pPr>
            <a:r>
              <a:rPr lang="en-US" sz="1800" dirty="0">
                <a:cs typeface="Times New Roman"/>
              </a:rPr>
              <a:t>180+ System Level </a:t>
            </a:r>
            <a:r>
              <a:rPr lang="en-US" sz="1800" dirty="0" err="1">
                <a:cs typeface="Times New Roman"/>
              </a:rPr>
              <a:t>Reqs</a:t>
            </a:r>
            <a:r>
              <a:rPr lang="en-US" sz="1800" dirty="0">
                <a:cs typeface="Times New Roman"/>
              </a:rPr>
              <a:t>.</a:t>
            </a:r>
          </a:p>
          <a:p>
            <a:pPr marL="214313" indent="-214313">
              <a:spcBef>
                <a:spcPts val="338"/>
              </a:spcBef>
              <a:buFont typeface="Arial" charset="0"/>
              <a:buChar char="•"/>
              <a:defRPr/>
            </a:pPr>
            <a:r>
              <a:rPr lang="en-US" sz="2000" b="1" dirty="0">
                <a:cs typeface="Times New Roman"/>
              </a:rPr>
              <a:t>Next Step: Full Level 2 Technical </a:t>
            </a:r>
            <a:r>
              <a:rPr lang="en-US" sz="2000" b="1" dirty="0" err="1">
                <a:cs typeface="Times New Roman"/>
              </a:rPr>
              <a:t>Reqs</a:t>
            </a:r>
            <a:r>
              <a:rPr lang="en-US" sz="2000" b="1" dirty="0">
                <a:cs typeface="Times New Roman"/>
              </a:rPr>
              <a:t>. </a:t>
            </a:r>
          </a:p>
        </p:txBody>
      </p:sp>
      <p:sp>
        <p:nvSpPr>
          <p:cNvPr id="7" name="Slide Number Placeholder 5">
            <a:extLst>
              <a:ext uri="{FF2B5EF4-FFF2-40B4-BE49-F238E27FC236}">
                <a16:creationId xmlns:a16="http://schemas.microsoft.com/office/drawing/2014/main" id="{749FD1A9-5B3A-8741-936C-BA2513645D4C}"/>
              </a:ext>
            </a:extLst>
          </p:cNvPr>
          <p:cNvSpPr>
            <a:spLocks noGrp="1"/>
          </p:cNvSpPr>
          <p:nvPr>
            <p:ph type="sldNum" sz="quarter" idx="12"/>
          </p:nvPr>
        </p:nvSpPr>
        <p:spPr>
          <a:xfrm>
            <a:off x="587318" y="4677711"/>
            <a:ext cx="409330" cy="332519"/>
          </a:xfrm>
        </p:spPr>
        <p:txBody>
          <a:bodyPr/>
          <a:lstStyle/>
          <a:p>
            <a:fld id="{EAC57AF7-2D83-403B-A7E5-0E1F3FE89A78}" type="slidenum">
              <a:rPr lang="en-US"/>
              <a:t>22</a:t>
            </a:fld>
            <a:endParaRPr lang="en-US" dirty="0"/>
          </a:p>
        </p:txBody>
      </p:sp>
    </p:spTree>
    <p:extLst>
      <p:ext uri="{BB962C8B-B14F-4D97-AF65-F5344CB8AC3E}">
        <p14:creationId xmlns:p14="http://schemas.microsoft.com/office/powerpoint/2010/main" val="3588799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97977" y="131886"/>
            <a:ext cx="7029051" cy="71142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t>ngVLA Reference Design</a:t>
            </a:r>
          </a:p>
        </p:txBody>
      </p:sp>
      <p:graphicFrame>
        <p:nvGraphicFramePr>
          <p:cNvPr id="4" name="Content Placeholder 4"/>
          <p:cNvGraphicFramePr>
            <a:graphicFrameLocks/>
          </p:cNvGraphicFramePr>
          <p:nvPr/>
        </p:nvGraphicFramePr>
        <p:xfrm>
          <a:off x="5192660" y="2409092"/>
          <a:ext cx="3913240" cy="1533641"/>
        </p:xfrm>
        <a:graphic>
          <a:graphicData uri="http://schemas.openxmlformats.org/drawingml/2006/table">
            <a:tbl>
              <a:tblPr firstRow="1" firstCol="1" bandRow="1">
                <a:tableStyleId>{5C22544A-7EE6-4342-B048-85BDC9FD1C3A}</a:tableStyleId>
              </a:tblPr>
              <a:tblGrid>
                <a:gridCol w="481629">
                  <a:extLst>
                    <a:ext uri="{9D8B030D-6E8A-4147-A177-3AD203B41FA5}">
                      <a16:colId xmlns:a16="http://schemas.microsoft.com/office/drawing/2014/main" val="20000"/>
                    </a:ext>
                  </a:extLst>
                </a:gridCol>
                <a:gridCol w="541833">
                  <a:extLst>
                    <a:ext uri="{9D8B030D-6E8A-4147-A177-3AD203B41FA5}">
                      <a16:colId xmlns:a16="http://schemas.microsoft.com/office/drawing/2014/main" val="20001"/>
                    </a:ext>
                  </a:extLst>
                </a:gridCol>
                <a:gridCol w="565915">
                  <a:extLst>
                    <a:ext uri="{9D8B030D-6E8A-4147-A177-3AD203B41FA5}">
                      <a16:colId xmlns:a16="http://schemas.microsoft.com/office/drawing/2014/main" val="20002"/>
                    </a:ext>
                  </a:extLst>
                </a:gridCol>
                <a:gridCol w="565915">
                  <a:extLst>
                    <a:ext uri="{9D8B030D-6E8A-4147-A177-3AD203B41FA5}">
                      <a16:colId xmlns:a16="http://schemas.microsoft.com/office/drawing/2014/main" val="20003"/>
                    </a:ext>
                  </a:extLst>
                </a:gridCol>
                <a:gridCol w="553874">
                  <a:extLst>
                    <a:ext uri="{9D8B030D-6E8A-4147-A177-3AD203B41FA5}">
                      <a16:colId xmlns:a16="http://schemas.microsoft.com/office/drawing/2014/main" val="20004"/>
                    </a:ext>
                  </a:extLst>
                </a:gridCol>
                <a:gridCol w="553874">
                  <a:extLst>
                    <a:ext uri="{9D8B030D-6E8A-4147-A177-3AD203B41FA5}">
                      <a16:colId xmlns:a16="http://schemas.microsoft.com/office/drawing/2014/main" val="20005"/>
                    </a:ext>
                  </a:extLst>
                </a:gridCol>
                <a:gridCol w="650200">
                  <a:extLst>
                    <a:ext uri="{9D8B030D-6E8A-4147-A177-3AD203B41FA5}">
                      <a16:colId xmlns:a16="http://schemas.microsoft.com/office/drawing/2014/main" val="20006"/>
                    </a:ext>
                  </a:extLst>
                </a:gridCol>
              </a:tblGrid>
              <a:tr h="430799">
                <a:tc>
                  <a:txBody>
                    <a:bodyPr/>
                    <a:lstStyle/>
                    <a:p>
                      <a:pPr marL="0" marR="0" algn="ctr">
                        <a:lnSpc>
                          <a:spcPct val="107000"/>
                        </a:lnSpc>
                        <a:spcBef>
                          <a:spcPts val="0"/>
                        </a:spcBef>
                        <a:spcAft>
                          <a:spcPts val="0"/>
                        </a:spcAft>
                      </a:pPr>
                      <a:r>
                        <a:rPr lang="en-US" sz="1100" dirty="0">
                          <a:effectLst/>
                        </a:rPr>
                        <a:t>Band</a:t>
                      </a:r>
                      <a:br>
                        <a:rPr lang="en-US" sz="1100" dirty="0">
                          <a:effectLst/>
                        </a:rPr>
                      </a:br>
                      <a:r>
                        <a:rPr lang="en-US" sz="1100" dirty="0">
                          <a:effectLst/>
                        </a:rPr>
                        <a:t># </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Dewar</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f</a:t>
                      </a:r>
                      <a:r>
                        <a:rPr lang="en-US" sz="1100" baseline="-25000" dirty="0">
                          <a:effectLst/>
                        </a:rPr>
                        <a:t>L</a:t>
                      </a:r>
                      <a:br>
                        <a:rPr lang="en-US" sz="1100" baseline="-25000" dirty="0">
                          <a:effectLst/>
                        </a:rPr>
                      </a:br>
                      <a:r>
                        <a:rPr lang="en-US" sz="1100" dirty="0">
                          <a:effectLst/>
                        </a:rPr>
                        <a:t>GHz</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f</a:t>
                      </a:r>
                      <a:r>
                        <a:rPr lang="en-US" sz="1100" baseline="-25000" dirty="0">
                          <a:effectLst/>
                        </a:rPr>
                        <a:t>M</a:t>
                      </a:r>
                      <a:br>
                        <a:rPr lang="en-US" sz="1100" baseline="-25000" dirty="0">
                          <a:effectLst/>
                        </a:rPr>
                      </a:br>
                      <a:r>
                        <a:rPr lang="en-US" sz="1100" dirty="0">
                          <a:effectLst/>
                        </a:rPr>
                        <a:t>GHz</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f</a:t>
                      </a:r>
                      <a:r>
                        <a:rPr lang="en-US" sz="1100" baseline="-25000" dirty="0">
                          <a:effectLst/>
                        </a:rPr>
                        <a:t>H</a:t>
                      </a:r>
                      <a:br>
                        <a:rPr lang="en-US" sz="1100" baseline="-25000" dirty="0">
                          <a:effectLst/>
                        </a:rPr>
                      </a:br>
                      <a:r>
                        <a:rPr lang="en-US" sz="1100" dirty="0">
                          <a:effectLst/>
                        </a:rPr>
                        <a:t>GHz</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f</a:t>
                      </a:r>
                      <a:r>
                        <a:rPr lang="en-US" sz="1100" baseline="-25000" dirty="0">
                          <a:effectLst/>
                        </a:rPr>
                        <a:t>H</a:t>
                      </a:r>
                      <a:r>
                        <a:rPr lang="en-US" sz="1100" dirty="0">
                          <a:effectLst/>
                        </a:rPr>
                        <a:t>: f</a:t>
                      </a:r>
                      <a:r>
                        <a:rPr lang="en-US" sz="1100" baseline="-25000" dirty="0">
                          <a:effectLst/>
                        </a:rPr>
                        <a:t>L</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BW</a:t>
                      </a:r>
                      <a:br>
                        <a:rPr lang="en-US" sz="1100" dirty="0">
                          <a:effectLst/>
                        </a:rPr>
                      </a:br>
                      <a:r>
                        <a:rPr lang="en-US" sz="1100" dirty="0">
                          <a:effectLst/>
                        </a:rPr>
                        <a:t>GHz</a:t>
                      </a:r>
                      <a:endParaRPr lang="en-US" sz="11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189551">
                <a:tc>
                  <a:txBody>
                    <a:bodyPr/>
                    <a:lstStyle/>
                    <a:p>
                      <a:pPr marL="0" marR="0" algn="ctr">
                        <a:lnSpc>
                          <a:spcPct val="107000"/>
                        </a:lnSpc>
                        <a:spcBef>
                          <a:spcPts val="0"/>
                        </a:spcBef>
                        <a:spcAft>
                          <a:spcPts val="0"/>
                        </a:spcAft>
                      </a:pPr>
                      <a:r>
                        <a:rPr lang="en-US" sz="1100" dirty="0">
                          <a:effectLst/>
                        </a:rPr>
                        <a:t>1</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A</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1.2</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2.35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3.5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n-lt"/>
                          <a:ea typeface="+mn-ea"/>
                          <a:cs typeface="+mn-cs"/>
                        </a:rPr>
                        <a:t>2.91</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2.3</a:t>
                      </a:r>
                      <a:endParaRPr lang="en-US" sz="11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r h="180935">
                <a:tc>
                  <a:txBody>
                    <a:bodyPr/>
                    <a:lstStyle/>
                    <a:p>
                      <a:pPr marL="0" marR="0" algn="ctr">
                        <a:lnSpc>
                          <a:spcPct val="107000"/>
                        </a:lnSpc>
                        <a:spcBef>
                          <a:spcPts val="0"/>
                        </a:spcBef>
                        <a:spcAft>
                          <a:spcPts val="0"/>
                        </a:spcAft>
                      </a:pPr>
                      <a:r>
                        <a:rPr lang="en-US" sz="1100" dirty="0">
                          <a:effectLst/>
                        </a:rPr>
                        <a:t>2</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n-lt"/>
                          <a:ea typeface="+mn-ea"/>
                          <a:cs typeface="+mn-cs"/>
                        </a:rPr>
                        <a:t>B</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3.5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n-lt"/>
                          <a:ea typeface="+mn-ea"/>
                          <a:cs typeface="+mn-cs"/>
                        </a:rPr>
                        <a:t>7.90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12.3</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3.51</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8.8</a:t>
                      </a:r>
                      <a:endParaRPr lang="en-US" sz="11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2"/>
                  </a:ext>
                </a:extLst>
              </a:tr>
              <a:tr h="180935">
                <a:tc>
                  <a:txBody>
                    <a:bodyPr/>
                    <a:lstStyle/>
                    <a:p>
                      <a:pPr marL="0" marR="0" algn="ctr">
                        <a:lnSpc>
                          <a:spcPct val="107000"/>
                        </a:lnSpc>
                        <a:spcBef>
                          <a:spcPts val="0"/>
                        </a:spcBef>
                        <a:spcAft>
                          <a:spcPts val="0"/>
                        </a:spcAft>
                      </a:pPr>
                      <a:r>
                        <a:rPr lang="en-US" sz="1100" dirty="0">
                          <a:effectLst/>
                        </a:rPr>
                        <a:t>3</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B</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12.3</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16.4</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20.5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1.67</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8.2</a:t>
                      </a:r>
                      <a:endParaRPr lang="en-US" sz="11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3"/>
                  </a:ext>
                </a:extLst>
              </a:tr>
              <a:tr h="180935">
                <a:tc>
                  <a:txBody>
                    <a:bodyPr/>
                    <a:lstStyle/>
                    <a:p>
                      <a:pPr marL="0" marR="0" algn="ctr">
                        <a:lnSpc>
                          <a:spcPct val="107000"/>
                        </a:lnSpc>
                        <a:spcBef>
                          <a:spcPts val="0"/>
                        </a:spcBef>
                        <a:spcAft>
                          <a:spcPts val="0"/>
                        </a:spcAft>
                      </a:pPr>
                      <a:r>
                        <a:rPr lang="en-US" sz="1100" dirty="0">
                          <a:effectLst/>
                        </a:rPr>
                        <a:t>4</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B</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20.5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27.3</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34.0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1.66</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13.5</a:t>
                      </a:r>
                      <a:endParaRPr lang="en-US" sz="11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4"/>
                  </a:ext>
                </a:extLst>
              </a:tr>
              <a:tr h="180935">
                <a:tc>
                  <a:txBody>
                    <a:bodyPr/>
                    <a:lstStyle/>
                    <a:p>
                      <a:pPr marL="0" marR="0" algn="ctr">
                        <a:lnSpc>
                          <a:spcPct val="107000"/>
                        </a:lnSpc>
                        <a:spcBef>
                          <a:spcPts val="0"/>
                        </a:spcBef>
                        <a:spcAft>
                          <a:spcPts val="0"/>
                        </a:spcAft>
                      </a:pPr>
                      <a:r>
                        <a:rPr lang="en-US" sz="1100" dirty="0">
                          <a:effectLst/>
                        </a:rPr>
                        <a:t>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B</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30.5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n-lt"/>
                          <a:ea typeface="+mn-ea"/>
                          <a:cs typeface="+mn-cs"/>
                        </a:rPr>
                        <a:t>40.5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50.5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1.66</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20.0</a:t>
                      </a:r>
                      <a:endParaRPr lang="en-US" sz="11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5"/>
                  </a:ext>
                </a:extLst>
              </a:tr>
              <a:tr h="189551">
                <a:tc>
                  <a:txBody>
                    <a:bodyPr/>
                    <a:lstStyle/>
                    <a:p>
                      <a:pPr marL="0" marR="0" algn="ctr">
                        <a:lnSpc>
                          <a:spcPct val="107000"/>
                        </a:lnSpc>
                        <a:spcBef>
                          <a:spcPts val="0"/>
                        </a:spcBef>
                        <a:spcAft>
                          <a:spcPts val="0"/>
                        </a:spcAft>
                      </a:pPr>
                      <a:r>
                        <a:rPr lang="en-US" sz="1100" dirty="0">
                          <a:effectLst/>
                        </a:rPr>
                        <a:t>6</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B</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70.0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93.0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116</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1.66</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46.0</a:t>
                      </a:r>
                      <a:endParaRPr lang="en-US" sz="11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6"/>
                  </a:ext>
                </a:extLst>
              </a:tr>
            </a:tbl>
          </a:graphicData>
        </a:graphic>
      </p:graphicFrame>
      <p:sp>
        <p:nvSpPr>
          <p:cNvPr id="6" name="Content Placeholder 2"/>
          <p:cNvSpPr txBox="1">
            <a:spLocks/>
          </p:cNvSpPr>
          <p:nvPr/>
        </p:nvSpPr>
        <p:spPr>
          <a:xfrm>
            <a:off x="95250" y="2409092"/>
            <a:ext cx="8705850" cy="298181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t>1.2 - 116 GHz </a:t>
            </a:r>
            <a:r>
              <a:rPr lang="en-US" sz="1800" dirty="0"/>
              <a:t>Frequency Coverage</a:t>
            </a:r>
          </a:p>
          <a:p>
            <a:r>
              <a:rPr lang="en-US" sz="1800" b="1" dirty="0"/>
              <a:t>Main Array</a:t>
            </a:r>
            <a:r>
              <a:rPr lang="en-US" sz="1800" dirty="0"/>
              <a:t>: 214 x 18m offset Gregorian Antennas.</a:t>
            </a:r>
          </a:p>
          <a:p>
            <a:pPr lvl="1"/>
            <a:r>
              <a:rPr lang="en-US" sz="1500" dirty="0"/>
              <a:t>Fixed antenna locations across NM, TX, AZ, MX.</a:t>
            </a:r>
          </a:p>
          <a:p>
            <a:r>
              <a:rPr lang="en-US" sz="1800" b="1" dirty="0"/>
              <a:t>Short Baseline Array</a:t>
            </a:r>
            <a:r>
              <a:rPr lang="en-US" sz="1800" dirty="0"/>
              <a:t>: 19 x 6m offset Greg. Ant.</a:t>
            </a:r>
          </a:p>
          <a:p>
            <a:pPr lvl="1"/>
            <a:r>
              <a:rPr lang="en-US" sz="1500" dirty="0"/>
              <a:t> Use 4 x 18m in TP mode to fill in (</a:t>
            </a:r>
            <a:r>
              <a:rPr lang="en-US" sz="1500" i="1" dirty="0"/>
              <a:t>u, v</a:t>
            </a:r>
            <a:r>
              <a:rPr lang="en-US" sz="1500" dirty="0"/>
              <a:t>) hole.  </a:t>
            </a:r>
          </a:p>
          <a:p>
            <a:r>
              <a:rPr lang="en-US" sz="1800" b="1" dirty="0"/>
              <a:t>Long Baseline Array</a:t>
            </a:r>
            <a:r>
              <a:rPr lang="en-US" sz="1800" dirty="0"/>
              <a:t>: 30 x 18m antennas located across continent for baselines up to 8860km.</a:t>
            </a:r>
          </a:p>
        </p:txBody>
      </p:sp>
      <p:sp>
        <p:nvSpPr>
          <p:cNvPr id="8" name="Slide Number Placeholder 3">
            <a:extLst>
              <a:ext uri="{FF2B5EF4-FFF2-40B4-BE49-F238E27FC236}">
                <a16:creationId xmlns:a16="http://schemas.microsoft.com/office/drawing/2014/main" id="{4931B590-F279-7E4C-BCAF-574CE04BB5F8}"/>
              </a:ext>
            </a:extLst>
          </p:cNvPr>
          <p:cNvSpPr>
            <a:spLocks noGrp="1"/>
          </p:cNvSpPr>
          <p:nvPr>
            <p:ph type="sldNum" sz="quarter" idx="12"/>
          </p:nvPr>
        </p:nvSpPr>
        <p:spPr/>
        <p:txBody>
          <a:bodyPr/>
          <a:lstStyle/>
          <a:p>
            <a:fld id="{C007A3FA-37C8-B64A-9EE6-D07431EEED58}" type="slidenum">
              <a:rPr lang="en-US" smtClean="0"/>
              <a:t>23</a:t>
            </a:fld>
            <a:endParaRPr lang="en-US" dirty="0"/>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18890" b="34891"/>
          <a:stretch/>
        </p:blipFill>
        <p:spPr>
          <a:xfrm>
            <a:off x="0" y="0"/>
            <a:ext cx="9144000" cy="2377440"/>
          </a:xfrm>
          <a:prstGeom prst="rect">
            <a:avLst/>
          </a:prstGeom>
        </p:spPr>
      </p:pic>
      <p:sp>
        <p:nvSpPr>
          <p:cNvPr id="10" name="Rectangle 9">
            <a:extLst>
              <a:ext uri="{FF2B5EF4-FFF2-40B4-BE49-F238E27FC236}">
                <a16:creationId xmlns:a16="http://schemas.microsoft.com/office/drawing/2014/main" id="{B26884F6-EC8D-B849-95C8-ED88B7B5A595}"/>
              </a:ext>
            </a:extLst>
          </p:cNvPr>
          <p:cNvSpPr/>
          <p:nvPr/>
        </p:nvSpPr>
        <p:spPr>
          <a:xfrm>
            <a:off x="-1" y="0"/>
            <a:ext cx="1365070" cy="1004773"/>
          </a:xfrm>
          <a:prstGeom prst="rect">
            <a:avLst/>
          </a:prstGeom>
          <a:solidFill>
            <a:srgbClr val="0074A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58" dirty="0"/>
          </a:p>
        </p:txBody>
      </p:sp>
      <p:pic>
        <p:nvPicPr>
          <p:cNvPr id="11" name="Picture 10">
            <a:extLst>
              <a:ext uri="{FF2B5EF4-FFF2-40B4-BE49-F238E27FC236}">
                <a16:creationId xmlns:a16="http://schemas.microsoft.com/office/drawing/2014/main" id="{3F433C52-8EC4-E045-90F3-E342309ECF01}"/>
              </a:ext>
            </a:extLst>
          </p:cNvPr>
          <p:cNvPicPr>
            <a:picLocks noChangeAspect="1"/>
          </p:cNvPicPr>
          <p:nvPr/>
        </p:nvPicPr>
        <p:blipFill>
          <a:blip r:embed="rId4"/>
          <a:stretch>
            <a:fillRect/>
          </a:stretch>
        </p:blipFill>
        <p:spPr>
          <a:xfrm>
            <a:off x="249464" y="129387"/>
            <a:ext cx="866140" cy="745998"/>
          </a:xfrm>
          <a:prstGeom prst="rect">
            <a:avLst/>
          </a:prstGeom>
        </p:spPr>
      </p:pic>
      <p:sp>
        <p:nvSpPr>
          <p:cNvPr id="9" name="TextBox 8"/>
          <p:cNvSpPr txBox="1">
            <a:spLocks noChangeAspect="1"/>
          </p:cNvSpPr>
          <p:nvPr/>
        </p:nvSpPr>
        <p:spPr>
          <a:xfrm>
            <a:off x="1376412" y="204652"/>
            <a:ext cx="5559225" cy="553998"/>
          </a:xfrm>
          <a:prstGeom prst="rect">
            <a:avLst/>
          </a:prstGeom>
          <a:noFill/>
        </p:spPr>
        <p:txBody>
          <a:bodyPr wrap="square" rtlCol="0">
            <a:spAutoFit/>
          </a:bodyPr>
          <a:lstStyle/>
          <a:p>
            <a:r>
              <a:rPr lang="en-US" sz="3000" dirty="0">
                <a:solidFill>
                  <a:schemeClr val="bg1"/>
                </a:solidFill>
                <a:latin typeface="Helvetica" panose="020B0604020202020204" pitchFamily="34" charset="0"/>
                <a:ea typeface="Times New Roman" charset="0"/>
                <a:cs typeface="Helvetica" panose="020B0604020202020204" pitchFamily="34" charset="0"/>
              </a:rPr>
              <a:t>ngVLA Technical Baseline</a:t>
            </a:r>
          </a:p>
        </p:txBody>
      </p:sp>
    </p:spTree>
    <p:extLst>
      <p:ext uri="{BB962C8B-B14F-4D97-AF65-F5344CB8AC3E}">
        <p14:creationId xmlns:p14="http://schemas.microsoft.com/office/powerpoint/2010/main" val="3801954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BD33B8C-E4AE-9F46-B16B-DEA5E4DBA392}"/>
              </a:ext>
            </a:extLst>
          </p:cNvPr>
          <p:cNvSpPr>
            <a:spLocks noGrp="1"/>
          </p:cNvSpPr>
          <p:nvPr>
            <p:ph type="sldNum" sz="quarter" idx="12"/>
          </p:nvPr>
        </p:nvSpPr>
        <p:spPr/>
        <p:txBody>
          <a:bodyPr/>
          <a:lstStyle/>
          <a:p>
            <a:fld id="{C007A3FA-37C8-B64A-9EE6-D07431EEED58}" type="slidenum">
              <a:rPr lang="en-US" smtClean="0"/>
              <a:t>24</a:t>
            </a:fld>
            <a:endParaRPr lang="en-US" dirty="0"/>
          </a:p>
        </p:txBody>
      </p:sp>
      <p:sp>
        <p:nvSpPr>
          <p:cNvPr id="2" name="Title 1"/>
          <p:cNvSpPr>
            <a:spLocks noGrp="1"/>
          </p:cNvSpPr>
          <p:nvPr>
            <p:ph type="title" idx="4294967295"/>
          </p:nvPr>
        </p:nvSpPr>
        <p:spPr>
          <a:xfrm>
            <a:off x="1371600" y="114300"/>
            <a:ext cx="7032625" cy="700088"/>
          </a:xfrm>
        </p:spPr>
        <p:txBody>
          <a:bodyPr>
            <a:normAutofit/>
          </a:bodyPr>
          <a:lstStyle/>
          <a:p>
            <a:r>
              <a:rPr lang="en-US" sz="3000" dirty="0">
                <a:latin typeface="Helvetica" panose="020B0604020202020204" pitchFamily="34" charset="0"/>
                <a:cs typeface="Helvetica" panose="020B0604020202020204" pitchFamily="34" charset="0"/>
              </a:rPr>
              <a:t>The Main Array (MA) Configuration</a:t>
            </a:r>
          </a:p>
        </p:txBody>
      </p:sp>
      <p:sp>
        <p:nvSpPr>
          <p:cNvPr id="22" name="TextBox 21"/>
          <p:cNvSpPr txBox="1">
            <a:spLocks noChangeAspect="1"/>
          </p:cNvSpPr>
          <p:nvPr/>
        </p:nvSpPr>
        <p:spPr>
          <a:xfrm>
            <a:off x="435425" y="2332001"/>
            <a:ext cx="2593379" cy="276999"/>
          </a:xfrm>
          <a:prstGeom prst="rect">
            <a:avLst/>
          </a:prstGeom>
          <a:solidFill>
            <a:schemeClr val="bg1"/>
          </a:solidFill>
          <a:ln>
            <a:solidFill>
              <a:schemeClr val="bg1"/>
            </a:solidFill>
          </a:ln>
        </p:spPr>
        <p:txBody>
          <a:bodyPr wrap="square" rtlCol="0">
            <a:spAutoFit/>
          </a:bodyPr>
          <a:lstStyle/>
          <a:p>
            <a:pPr>
              <a:spcBef>
                <a:spcPts val="600"/>
              </a:spcBef>
            </a:pPr>
            <a:endParaRPr lang="en-US" sz="1200" dirty="0">
              <a:cs typeface="Times New Roman"/>
            </a:endParaRPr>
          </a:p>
        </p:txBody>
      </p:sp>
      <p:cxnSp>
        <p:nvCxnSpPr>
          <p:cNvPr id="5" name="Straight Connector 4"/>
          <p:cNvCxnSpPr/>
          <p:nvPr/>
        </p:nvCxnSpPr>
        <p:spPr>
          <a:xfrm>
            <a:off x="1732115" y="3509138"/>
            <a:ext cx="18953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81002" y="3500823"/>
            <a:ext cx="1097280" cy="300082"/>
          </a:xfrm>
          <a:prstGeom prst="rect">
            <a:avLst/>
          </a:prstGeom>
          <a:noFill/>
        </p:spPr>
        <p:txBody>
          <a:bodyPr wrap="square" rtlCol="0">
            <a:spAutoFit/>
          </a:bodyPr>
          <a:lstStyle/>
          <a:p>
            <a:r>
              <a:rPr lang="en-US" dirty="0">
                <a:solidFill>
                  <a:schemeClr val="bg1"/>
                </a:solidFill>
              </a:rPr>
              <a:t>350 miles</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70326" y="794147"/>
            <a:ext cx="5114243" cy="372545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 b="8815"/>
          <a:stretch/>
        </p:blipFill>
        <p:spPr>
          <a:xfrm>
            <a:off x="333375" y="2147126"/>
            <a:ext cx="3267177" cy="2306282"/>
          </a:xfrm>
          <a:prstGeom prst="rect">
            <a:avLst/>
          </a:prstGeom>
          <a:ln>
            <a:solidFill>
              <a:schemeClr val="tx1"/>
            </a:solidFill>
          </a:ln>
        </p:spPr>
      </p:pic>
      <p:graphicFrame>
        <p:nvGraphicFramePr>
          <p:cNvPr id="7" name="Table 6"/>
          <p:cNvGraphicFramePr>
            <a:graphicFrameLocks noGrp="1"/>
          </p:cNvGraphicFramePr>
          <p:nvPr>
            <p:extLst>
              <p:ext uri="{D42A27DB-BD31-4B8C-83A1-F6EECF244321}">
                <p14:modId xmlns:p14="http://schemas.microsoft.com/office/powerpoint/2010/main" val="3367845894"/>
              </p:ext>
            </p:extLst>
          </p:nvPr>
        </p:nvGraphicFramePr>
        <p:xfrm>
          <a:off x="319138" y="1123951"/>
          <a:ext cx="3314700" cy="916284"/>
        </p:xfrm>
        <a:graphic>
          <a:graphicData uri="http://schemas.openxmlformats.org/drawingml/2006/table">
            <a:tbl>
              <a:tblPr firstRow="1" firstCol="1" bandRow="1">
                <a:tableStyleId>{5C22544A-7EE6-4342-B048-85BDC9FD1C3A}</a:tableStyleId>
              </a:tblPr>
              <a:tblGrid>
                <a:gridCol w="1537335">
                  <a:extLst>
                    <a:ext uri="{9D8B030D-6E8A-4147-A177-3AD203B41FA5}">
                      <a16:colId xmlns:a16="http://schemas.microsoft.com/office/drawing/2014/main" val="3425526133"/>
                    </a:ext>
                  </a:extLst>
                </a:gridCol>
                <a:gridCol w="1777365">
                  <a:extLst>
                    <a:ext uri="{9D8B030D-6E8A-4147-A177-3AD203B41FA5}">
                      <a16:colId xmlns:a16="http://schemas.microsoft.com/office/drawing/2014/main" val="2949434770"/>
                    </a:ext>
                  </a:extLst>
                </a:gridCol>
              </a:tblGrid>
              <a:tr h="229071">
                <a:tc>
                  <a:txBody>
                    <a:bodyPr/>
                    <a:lstStyle/>
                    <a:p>
                      <a:pPr marL="0" marR="0" algn="ctr">
                        <a:lnSpc>
                          <a:spcPct val="115000"/>
                        </a:lnSpc>
                        <a:spcBef>
                          <a:spcPts val="0"/>
                        </a:spcBef>
                        <a:spcAft>
                          <a:spcPts val="600"/>
                        </a:spcAft>
                      </a:pPr>
                      <a:r>
                        <a:rPr lang="en-US" sz="1100">
                          <a:effectLst/>
                        </a:rPr>
                        <a:t>Radius</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Collecting Area Fraction</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52266694"/>
                  </a:ext>
                </a:extLst>
              </a:tr>
              <a:tr h="229071">
                <a:tc>
                  <a:txBody>
                    <a:bodyPr/>
                    <a:lstStyle/>
                    <a:p>
                      <a:pPr marL="0" marR="0" algn="ctr">
                        <a:lnSpc>
                          <a:spcPct val="115000"/>
                        </a:lnSpc>
                        <a:spcBef>
                          <a:spcPts val="0"/>
                        </a:spcBef>
                        <a:spcAft>
                          <a:spcPts val="600"/>
                        </a:spcAft>
                      </a:pPr>
                      <a:r>
                        <a:rPr lang="en-US" sz="1100">
                          <a:effectLst/>
                        </a:rPr>
                        <a:t>0 km &lt; R &lt; 1.3 km</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a:effectLst/>
                        </a:rPr>
                        <a:t>44%</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90172884"/>
                  </a:ext>
                </a:extLst>
              </a:tr>
              <a:tr h="229071">
                <a:tc>
                  <a:txBody>
                    <a:bodyPr/>
                    <a:lstStyle/>
                    <a:p>
                      <a:pPr marL="0" marR="0" algn="ctr">
                        <a:lnSpc>
                          <a:spcPct val="115000"/>
                        </a:lnSpc>
                        <a:spcBef>
                          <a:spcPts val="0"/>
                        </a:spcBef>
                        <a:spcAft>
                          <a:spcPts val="600"/>
                        </a:spcAft>
                      </a:pPr>
                      <a:r>
                        <a:rPr lang="en-US" sz="1100">
                          <a:effectLst/>
                        </a:rPr>
                        <a:t>1.3 km &lt; R &lt; 36 km</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a:effectLst/>
                        </a:rPr>
                        <a:t>35%</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83562516"/>
                  </a:ext>
                </a:extLst>
              </a:tr>
              <a:tr h="229071">
                <a:tc>
                  <a:txBody>
                    <a:bodyPr/>
                    <a:lstStyle/>
                    <a:p>
                      <a:pPr marL="0" marR="0" algn="ctr">
                        <a:lnSpc>
                          <a:spcPct val="115000"/>
                        </a:lnSpc>
                        <a:spcBef>
                          <a:spcPts val="0"/>
                        </a:spcBef>
                        <a:spcAft>
                          <a:spcPts val="600"/>
                        </a:spcAft>
                      </a:pPr>
                      <a:r>
                        <a:rPr lang="en-US" sz="1100">
                          <a:effectLst/>
                        </a:rPr>
                        <a:t>36 km &lt; R &lt; 1000 km</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21%</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25402394"/>
                  </a:ext>
                </a:extLst>
              </a:tr>
            </a:tbl>
          </a:graphicData>
        </a:graphic>
      </p:graphicFrame>
    </p:spTree>
    <p:extLst>
      <p:ext uri="{BB962C8B-B14F-4D97-AF65-F5344CB8AC3E}">
        <p14:creationId xmlns:p14="http://schemas.microsoft.com/office/powerpoint/2010/main" val="171333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76854"/>
            <a:ext cx="7067549" cy="461665"/>
          </a:xfrm>
          <a:prstGeom prst="rect">
            <a:avLst/>
          </a:prstGeom>
        </p:spPr>
        <p:txBody>
          <a:bodyPr vert="horz" wrap="square" lIns="0" tIns="0" rIns="0" bIns="0" rtlCol="0">
            <a:spAutoFit/>
          </a:bodyPr>
          <a:lstStyle/>
          <a:p>
            <a:pPr marL="12700" marR="5080">
              <a:lnSpc>
                <a:spcPct val="100000"/>
              </a:lnSpc>
            </a:pPr>
            <a:r>
              <a:rPr sz="3000" i="0" spc="-30" dirty="0">
                <a:cs typeface="Arial"/>
              </a:rPr>
              <a:t>Short </a:t>
            </a:r>
            <a:r>
              <a:rPr sz="3000" i="0" spc="-5" dirty="0">
                <a:cs typeface="Arial"/>
              </a:rPr>
              <a:t>Baseline </a:t>
            </a:r>
            <a:r>
              <a:rPr sz="3000" i="0" dirty="0">
                <a:cs typeface="Arial"/>
              </a:rPr>
              <a:t>Array</a:t>
            </a:r>
            <a:r>
              <a:rPr sz="3000" i="0" spc="-15" dirty="0">
                <a:cs typeface="Arial"/>
              </a:rPr>
              <a:t> </a:t>
            </a:r>
            <a:r>
              <a:rPr sz="3000" i="0" spc="-40" dirty="0">
                <a:cs typeface="Arial"/>
              </a:rPr>
              <a:t>(SBA)</a:t>
            </a:r>
            <a:endParaRPr sz="3000" dirty="0">
              <a:cs typeface="Arial"/>
            </a:endParaRPr>
          </a:p>
        </p:txBody>
      </p:sp>
      <p:sp>
        <p:nvSpPr>
          <p:cNvPr id="3" name="object 3"/>
          <p:cNvSpPr/>
          <p:nvPr/>
        </p:nvSpPr>
        <p:spPr>
          <a:xfrm>
            <a:off x="3242675" y="762908"/>
            <a:ext cx="2834480" cy="2834481"/>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6077155" y="784960"/>
            <a:ext cx="2812139" cy="2812140"/>
          </a:xfrm>
          <a:prstGeom prst="rect">
            <a:avLst/>
          </a:prstGeom>
          <a:blipFill>
            <a:blip r:embed="rId4" cstate="print"/>
            <a:stretch>
              <a:fillRect/>
            </a:stretch>
          </a:blipFill>
        </p:spPr>
        <p:txBody>
          <a:bodyPr wrap="square" lIns="0" tIns="0" rIns="0" bIns="0" rtlCol="0"/>
          <a:lstStyle/>
          <a:p>
            <a:endParaRPr dirty="0"/>
          </a:p>
        </p:txBody>
      </p:sp>
      <p:sp>
        <p:nvSpPr>
          <p:cNvPr id="10" name="Slide Number Placeholder 2">
            <a:extLst>
              <a:ext uri="{FF2B5EF4-FFF2-40B4-BE49-F238E27FC236}">
                <a16:creationId xmlns:a16="http://schemas.microsoft.com/office/drawing/2014/main" id="{D8F00FDA-395B-7444-9080-F1B19A4A3E29}"/>
              </a:ext>
            </a:extLst>
          </p:cNvPr>
          <p:cNvSpPr>
            <a:spLocks noGrp="1"/>
          </p:cNvSpPr>
          <p:nvPr>
            <p:ph type="sldNum" sz="quarter" idx="12"/>
          </p:nvPr>
        </p:nvSpPr>
        <p:spPr>
          <a:xfrm>
            <a:off x="567722" y="4691119"/>
            <a:ext cx="409330" cy="332519"/>
          </a:xfrm>
        </p:spPr>
        <p:txBody>
          <a:bodyPr/>
          <a:lstStyle/>
          <a:p>
            <a:fld id="{C007A3FA-37C8-B64A-9EE6-D07431EEED58}" type="slidenum">
              <a:rPr lang="en-US" smtClean="0"/>
              <a:t>25</a:t>
            </a:fld>
            <a:endParaRPr lang="en-US" dirty="0"/>
          </a:p>
        </p:txBody>
      </p:sp>
      <p:sp>
        <p:nvSpPr>
          <p:cNvPr id="6" name="TextBox 5">
            <a:extLst>
              <a:ext uri="{FF2B5EF4-FFF2-40B4-BE49-F238E27FC236}">
                <a16:creationId xmlns:a16="http://schemas.microsoft.com/office/drawing/2014/main" id="{2C79FD83-C2B9-5146-8E63-8B3B073F2BDF}"/>
              </a:ext>
            </a:extLst>
          </p:cNvPr>
          <p:cNvSpPr txBox="1"/>
          <p:nvPr/>
        </p:nvSpPr>
        <p:spPr>
          <a:xfrm>
            <a:off x="0" y="1234720"/>
            <a:ext cx="3493235" cy="1754326"/>
          </a:xfrm>
          <a:prstGeom prst="rect">
            <a:avLst/>
          </a:prstGeom>
          <a:noFill/>
        </p:spPr>
        <p:txBody>
          <a:bodyPr wrap="square" rtlCol="0">
            <a:spAutoFit/>
          </a:bodyPr>
          <a:lstStyle/>
          <a:p>
            <a:pPr marL="285750" indent="-285750">
              <a:buFont typeface="Arial" panose="020B0604020202020204" pitchFamily="34" charset="0"/>
              <a:buChar char="•"/>
            </a:pPr>
            <a:r>
              <a:rPr lang="en-US" sz="1800" spc="-15" dirty="0">
                <a:latin typeface="Arial"/>
                <a:cs typeface="Arial"/>
              </a:rPr>
              <a:t>SBA </a:t>
            </a:r>
            <a:r>
              <a:rPr lang="en-US" sz="1800" dirty="0">
                <a:latin typeface="Arial"/>
                <a:cs typeface="Arial"/>
              </a:rPr>
              <a:t>of 19 x </a:t>
            </a:r>
            <a:r>
              <a:rPr lang="en-US" sz="1800" spc="-5" dirty="0">
                <a:latin typeface="Arial"/>
                <a:cs typeface="Arial"/>
              </a:rPr>
              <a:t>6</a:t>
            </a:r>
            <a:r>
              <a:rPr lang="en-US" sz="1800" dirty="0">
                <a:latin typeface="Arial"/>
                <a:cs typeface="Arial"/>
              </a:rPr>
              <a:t>m  </a:t>
            </a:r>
          </a:p>
          <a:p>
            <a:pPr marL="285750" indent="-285750">
              <a:buFont typeface="Arial" panose="020B0604020202020204" pitchFamily="34" charset="0"/>
              <a:buChar char="•"/>
            </a:pPr>
            <a:r>
              <a:rPr lang="en-US" sz="1800" spc="-65" dirty="0">
                <a:latin typeface="Arial"/>
                <a:cs typeface="Arial"/>
              </a:rPr>
              <a:t>Total </a:t>
            </a:r>
            <a:r>
              <a:rPr lang="en-US" sz="1800" spc="-20" dirty="0">
                <a:latin typeface="Arial"/>
                <a:cs typeface="Arial"/>
              </a:rPr>
              <a:t>Power </a:t>
            </a:r>
            <a:r>
              <a:rPr lang="en-US" sz="1800" dirty="0">
                <a:latin typeface="Arial"/>
                <a:cs typeface="Arial"/>
              </a:rPr>
              <a:t>Array of  </a:t>
            </a:r>
            <a:r>
              <a:rPr lang="en-US" sz="1800" spc="-5" dirty="0">
                <a:latin typeface="Arial"/>
                <a:cs typeface="Arial"/>
              </a:rPr>
              <a:t>4 </a:t>
            </a:r>
            <a:r>
              <a:rPr lang="en-US" sz="1800" dirty="0">
                <a:latin typeface="Arial"/>
                <a:cs typeface="Arial"/>
              </a:rPr>
              <a:t>x 18m </a:t>
            </a:r>
            <a:r>
              <a:rPr lang="en-US" sz="1800" spc="40" dirty="0">
                <a:latin typeface="Arial"/>
                <a:cs typeface="Arial"/>
              </a:rPr>
              <a:t>(included </a:t>
            </a:r>
            <a:r>
              <a:rPr lang="en-US" sz="1800" dirty="0">
                <a:latin typeface="Arial"/>
                <a:cs typeface="Arial"/>
              </a:rPr>
              <a:t>as  </a:t>
            </a:r>
            <a:r>
              <a:rPr lang="en-US" sz="1800" spc="40" dirty="0">
                <a:latin typeface="Arial"/>
                <a:cs typeface="Arial"/>
              </a:rPr>
              <a:t>part </a:t>
            </a:r>
            <a:r>
              <a:rPr lang="en-US" sz="1800" dirty="0">
                <a:latin typeface="Arial"/>
                <a:cs typeface="Arial"/>
              </a:rPr>
              <a:t>of the 214 main  </a:t>
            </a:r>
            <a:r>
              <a:rPr lang="en-US" sz="1800" spc="5" dirty="0">
                <a:latin typeface="Arial"/>
                <a:cs typeface="Arial"/>
              </a:rPr>
              <a:t>array).</a:t>
            </a:r>
            <a:endParaRPr lang="en-US" sz="1800" dirty="0">
              <a:latin typeface="Arial"/>
              <a:cs typeface="Arial"/>
            </a:endParaRPr>
          </a:p>
          <a:p>
            <a:pPr marL="285750" indent="-285750">
              <a:buFont typeface="Arial" panose="020B0604020202020204" pitchFamily="34" charset="0"/>
              <a:buChar char="•"/>
            </a:pPr>
            <a:endParaRPr lang="en-US" sz="1800" dirty="0">
              <a:latin typeface="Arial"/>
              <a:cs typeface="Arial"/>
            </a:endParaRPr>
          </a:p>
          <a:p>
            <a:pPr marL="285750" indent="-285750">
              <a:buFont typeface="Arial" panose="020B0604020202020204" pitchFamily="34" charset="0"/>
              <a:buChar char="•"/>
            </a:pPr>
            <a:endParaRPr lang="en-US" sz="1800" dirty="0"/>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4203" y="2793304"/>
            <a:ext cx="2768472" cy="1652183"/>
          </a:xfrm>
          <a:prstGeom prst="rect">
            <a:avLst/>
          </a:prstGeom>
          <a:ln>
            <a:solidFill>
              <a:schemeClr val="tx1"/>
            </a:solidFill>
          </a:ln>
        </p:spPr>
      </p:pic>
      <p:pic>
        <p:nvPicPr>
          <p:cNvPr id="8" name="Picture 7"/>
          <p:cNvPicPr>
            <a:picLocks noChangeAspect="1"/>
          </p:cNvPicPr>
          <p:nvPr/>
        </p:nvPicPr>
        <p:blipFill rotWithShape="1">
          <a:blip r:embed="rId6" cstate="hqprint">
            <a:extLst>
              <a:ext uri="{28A0092B-C50C-407E-A947-70E740481C1C}">
                <a14:useLocalDpi xmlns:a14="http://schemas.microsoft.com/office/drawing/2010/main" val="0"/>
              </a:ext>
            </a:extLst>
          </a:blip>
          <a:srcRect l="36995" t="42000" r="1004" b="38445"/>
          <a:stretch/>
        </p:blipFill>
        <p:spPr>
          <a:xfrm>
            <a:off x="3368842" y="3438806"/>
            <a:ext cx="5669280" cy="1005840"/>
          </a:xfrm>
          <a:prstGeom prst="rect">
            <a:avLst/>
          </a:prstGeom>
          <a:ln>
            <a:solidFill>
              <a:schemeClr val="tx1"/>
            </a:solidFill>
          </a:ln>
        </p:spPr>
      </p:pic>
    </p:spTree>
    <p:extLst>
      <p:ext uri="{BB962C8B-B14F-4D97-AF65-F5344CB8AC3E}">
        <p14:creationId xmlns:p14="http://schemas.microsoft.com/office/powerpoint/2010/main" val="1383315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Long Baseline Array (LBA)</a:t>
            </a:r>
          </a:p>
        </p:txBody>
      </p:sp>
      <p:pic>
        <p:nvPicPr>
          <p:cNvPr id="6" name="Content Placeholder 5"/>
          <p:cNvPicPr>
            <a:picLocks noGrp="1" noChangeAspect="1"/>
          </p:cNvPicPr>
          <p:nvPr>
            <p:ph idx="1"/>
          </p:nvPr>
        </p:nvPicPr>
        <p:blipFill>
          <a:blip r:embed="rId3"/>
          <a:stretch>
            <a:fillRect/>
          </a:stretch>
        </p:blipFill>
        <p:spPr>
          <a:xfrm>
            <a:off x="2731095" y="876026"/>
            <a:ext cx="6375197" cy="3635982"/>
          </a:xfrm>
        </p:spPr>
      </p:pic>
      <p:sp>
        <p:nvSpPr>
          <p:cNvPr id="8" name="Slide Number Placeholder 2">
            <a:extLst>
              <a:ext uri="{FF2B5EF4-FFF2-40B4-BE49-F238E27FC236}">
                <a16:creationId xmlns:a16="http://schemas.microsoft.com/office/drawing/2014/main" id="{7BAD3DE1-A3B7-4D41-B3EF-449FD0A48756}"/>
              </a:ext>
            </a:extLst>
          </p:cNvPr>
          <p:cNvSpPr>
            <a:spLocks noGrp="1"/>
          </p:cNvSpPr>
          <p:nvPr>
            <p:ph type="sldNum" sz="quarter" idx="12"/>
          </p:nvPr>
        </p:nvSpPr>
        <p:spPr/>
        <p:txBody>
          <a:bodyPr/>
          <a:lstStyle/>
          <a:p>
            <a:fld id="{C007A3FA-37C8-B64A-9EE6-D07431EEED58}" type="slidenum">
              <a:rPr lang="en-US" smtClean="0"/>
              <a:t>26</a:t>
            </a:fld>
            <a:endParaRPr lang="en-US" dirty="0"/>
          </a:p>
        </p:txBody>
      </p:sp>
      <p:graphicFrame>
        <p:nvGraphicFramePr>
          <p:cNvPr id="5" name="Table 4">
            <a:extLst>
              <a:ext uri="{FF2B5EF4-FFF2-40B4-BE49-F238E27FC236}">
                <a16:creationId xmlns:a16="http://schemas.microsoft.com/office/drawing/2014/main" id="{7C6E74CF-A045-984B-8412-4BF70E989EB0}"/>
              </a:ext>
            </a:extLst>
          </p:cNvPr>
          <p:cNvGraphicFramePr>
            <a:graphicFrameLocks noGrp="1"/>
          </p:cNvGraphicFramePr>
          <p:nvPr>
            <p:extLst>
              <p:ext uri="{D42A27DB-BD31-4B8C-83A1-F6EECF244321}">
                <p14:modId xmlns:p14="http://schemas.microsoft.com/office/powerpoint/2010/main" val="3365400750"/>
              </p:ext>
            </p:extLst>
          </p:nvPr>
        </p:nvGraphicFramePr>
        <p:xfrm>
          <a:off x="111371" y="2514597"/>
          <a:ext cx="2546104" cy="1923985"/>
        </p:xfrm>
        <a:graphic>
          <a:graphicData uri="http://schemas.openxmlformats.org/drawingml/2006/table">
            <a:tbl>
              <a:tblPr firstRow="1" firstCol="1" bandRow="1">
                <a:tableStyleId>{5C22544A-7EE6-4342-B048-85BDC9FD1C3A}</a:tableStyleId>
              </a:tblPr>
              <a:tblGrid>
                <a:gridCol w="469762">
                  <a:extLst>
                    <a:ext uri="{9D8B030D-6E8A-4147-A177-3AD203B41FA5}">
                      <a16:colId xmlns:a16="http://schemas.microsoft.com/office/drawing/2014/main" val="2451474212"/>
                    </a:ext>
                  </a:extLst>
                </a:gridCol>
                <a:gridCol w="939522">
                  <a:extLst>
                    <a:ext uri="{9D8B030D-6E8A-4147-A177-3AD203B41FA5}">
                      <a16:colId xmlns:a16="http://schemas.microsoft.com/office/drawing/2014/main" val="2890969359"/>
                    </a:ext>
                  </a:extLst>
                </a:gridCol>
                <a:gridCol w="1136820">
                  <a:extLst>
                    <a:ext uri="{9D8B030D-6E8A-4147-A177-3AD203B41FA5}">
                      <a16:colId xmlns:a16="http://schemas.microsoft.com/office/drawing/2014/main" val="4187576114"/>
                    </a:ext>
                  </a:extLst>
                </a:gridCol>
              </a:tblGrid>
              <a:tr h="262905">
                <a:tc>
                  <a:txBody>
                    <a:bodyPr/>
                    <a:lstStyle/>
                    <a:p>
                      <a:pPr algn="ctr" fontAlgn="ctr"/>
                      <a:r>
                        <a:rPr lang="en-US" sz="900" u="none" strike="noStrike" dirty="0">
                          <a:effectLst/>
                        </a:rPr>
                        <a:t>Qty</a:t>
                      </a:r>
                      <a:endParaRPr lang="en-US" sz="9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Location</a:t>
                      </a:r>
                      <a:endParaRPr lang="en-US" sz="9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Notes</a:t>
                      </a:r>
                      <a:endParaRPr lang="en-US" sz="900" b="1" i="0" u="none" strike="noStrike" dirty="0">
                        <a:solidFill>
                          <a:srgbClr val="FFFFFF"/>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81492242"/>
                  </a:ext>
                </a:extLst>
              </a:tr>
              <a:tr h="152283">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Puerto Rico</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Arecibo Site</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00272087"/>
                  </a:ext>
                </a:extLst>
              </a:tr>
              <a:tr h="152283">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St. Croix</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Existing VLBA Site</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523510792"/>
                  </a:ext>
                </a:extLst>
              </a:tr>
              <a:tr h="152283">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Kauai, Hawaii</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err="1">
                          <a:effectLst/>
                        </a:rPr>
                        <a:t>Kokee</a:t>
                      </a:r>
                      <a:r>
                        <a:rPr lang="en-US" sz="900" u="none" strike="noStrike" dirty="0">
                          <a:effectLst/>
                        </a:rPr>
                        <a:t> Park Geo. Obs.</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42678258"/>
                  </a:ext>
                </a:extLst>
              </a:tr>
              <a:tr h="221408">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Hawaii, Hawaii</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Not MK Site </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756951736"/>
                  </a:ext>
                </a:extLst>
              </a:tr>
              <a:tr h="152283">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Hancock, NH</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Existing VLBA Site</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73658112"/>
                  </a:ext>
                </a:extLst>
              </a:tr>
              <a:tr h="221408">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Green Bank, WV</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GBO</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507847457"/>
                  </a:ext>
                </a:extLst>
              </a:tr>
              <a:tr h="152283">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Brewster, WA</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Existing VLBA Site</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73042470"/>
                  </a:ext>
                </a:extLst>
              </a:tr>
              <a:tr h="152283">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Penticton, BC</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DRAO</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0592974"/>
                  </a:ext>
                </a:extLst>
              </a:tr>
              <a:tr h="152283">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North Liberty, IA</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Existing VLBA site.</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011480372"/>
                  </a:ext>
                </a:extLst>
              </a:tr>
              <a:tr h="152283">
                <a:tc>
                  <a:txBody>
                    <a:bodyPr/>
                    <a:lstStyle/>
                    <a:p>
                      <a:pPr algn="ctr" fontAlgn="b"/>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ctr"/>
                      <a:r>
                        <a:rPr lang="en-US" sz="900" u="none" strike="noStrike" dirty="0">
                          <a:effectLst/>
                        </a:rPr>
                        <a:t>Owens Valley, CA</a:t>
                      </a:r>
                      <a:endParaRPr lang="en-US" sz="9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900" u="none" strike="noStrike" dirty="0">
                          <a:effectLst/>
                        </a:rPr>
                        <a:t>Existing VLBA site.</a:t>
                      </a:r>
                      <a:endParaRPr lang="en-US" sz="9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6277598"/>
                  </a:ext>
                </a:extLst>
              </a:tr>
            </a:tbl>
          </a:graphicData>
        </a:graphic>
      </p:graphicFrame>
      <p:sp>
        <p:nvSpPr>
          <p:cNvPr id="7" name="TextBox 6">
            <a:extLst>
              <a:ext uri="{FF2B5EF4-FFF2-40B4-BE49-F238E27FC236}">
                <a16:creationId xmlns:a16="http://schemas.microsoft.com/office/drawing/2014/main" id="{2C79FD83-C2B9-5146-8E63-8B3B073F2BDF}"/>
              </a:ext>
            </a:extLst>
          </p:cNvPr>
          <p:cNvSpPr txBox="1"/>
          <p:nvPr/>
        </p:nvSpPr>
        <p:spPr>
          <a:xfrm>
            <a:off x="111371" y="1047483"/>
            <a:ext cx="2669817" cy="1477328"/>
          </a:xfrm>
          <a:prstGeom prst="rect">
            <a:avLst/>
          </a:prstGeom>
          <a:noFill/>
        </p:spPr>
        <p:txBody>
          <a:bodyPr wrap="square" rtlCol="0">
            <a:spAutoFit/>
          </a:bodyPr>
          <a:lstStyle/>
          <a:p>
            <a:pPr marL="285750" indent="-285750">
              <a:buFont typeface="Arial" panose="020B0604020202020204" pitchFamily="34" charset="0"/>
              <a:buChar char="•"/>
            </a:pPr>
            <a:r>
              <a:rPr lang="en-US" sz="1800" spc="-15" dirty="0">
                <a:latin typeface="Arial"/>
                <a:cs typeface="Arial"/>
              </a:rPr>
              <a:t>30 Antennas at 10 sites. </a:t>
            </a:r>
          </a:p>
          <a:p>
            <a:pPr marL="285750" indent="-285750">
              <a:buFont typeface="Arial" panose="020B0604020202020204" pitchFamily="34" charset="0"/>
              <a:buChar char="•"/>
            </a:pPr>
            <a:r>
              <a:rPr lang="en-US" sz="1800" spc="-15" dirty="0">
                <a:latin typeface="Arial"/>
                <a:cs typeface="Arial"/>
              </a:rPr>
              <a:t>Balance between Astrometry &amp; Imaging Use Cases.</a:t>
            </a:r>
            <a:endParaRPr lang="en-US" sz="1800" dirty="0"/>
          </a:p>
        </p:txBody>
      </p:sp>
    </p:spTree>
    <p:extLst>
      <p:ext uri="{BB962C8B-B14F-4D97-AF65-F5344CB8AC3E}">
        <p14:creationId xmlns:p14="http://schemas.microsoft.com/office/powerpoint/2010/main" val="678190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65118" y="18083"/>
            <a:ext cx="7263246" cy="813187"/>
          </a:xfrm>
          <a:prstGeom prst="rect">
            <a:avLst/>
          </a:prstGeom>
        </p:spPr>
        <p:txBody>
          <a:bodyPr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cs typeface="Arial" panose="020B0604020202020204" pitchFamily="34" charset="0"/>
              </a:rPr>
              <a:t>Front End Concept</a:t>
            </a:r>
          </a:p>
        </p:txBody>
      </p:sp>
      <p:sp>
        <p:nvSpPr>
          <p:cNvPr id="4" name="Content Placeholder 2"/>
          <p:cNvSpPr txBox="1">
            <a:spLocks/>
          </p:cNvSpPr>
          <p:nvPr/>
        </p:nvSpPr>
        <p:spPr>
          <a:xfrm>
            <a:off x="22084" y="1111827"/>
            <a:ext cx="6238846" cy="334144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6 Bands in 2 Cryogenic </a:t>
            </a:r>
            <a:r>
              <a:rPr lang="en-US" sz="1600" dirty="0" err="1">
                <a:latin typeface="Arial" panose="020B0604020202020204" pitchFamily="34" charset="0"/>
                <a:cs typeface="Arial" panose="020B0604020202020204" pitchFamily="34" charset="0"/>
              </a:rPr>
              <a:t>Dewars</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1.2-3.5 GHz and 3.5-12.3 GHz Quad-Ridge Horns, 3.25:1 bandwidth, coaxial LNAs.</a:t>
            </a:r>
          </a:p>
          <a:p>
            <a:r>
              <a:rPr lang="en-US" sz="1600" dirty="0">
                <a:latin typeface="Arial" panose="020B0604020202020204" pitchFamily="34" charset="0"/>
                <a:cs typeface="Arial" panose="020B0604020202020204" pitchFamily="34" charset="0"/>
              </a:rPr>
              <a:t>12.3-50.5 GHz using three 1.67:1 BW corrugated horns and waveguide LNAs.</a:t>
            </a:r>
          </a:p>
          <a:p>
            <a:r>
              <a:rPr lang="en-US" sz="1600" dirty="0">
                <a:latin typeface="Arial" panose="020B0604020202020204" pitchFamily="34" charset="0"/>
                <a:cs typeface="Arial" panose="020B0604020202020204" pitchFamily="34" charset="0"/>
              </a:rPr>
              <a:t>70-116 GHz 1.67:1 BW corrugated horn and waveguide LNAs with block down conversion. </a:t>
            </a:r>
          </a:p>
          <a:p>
            <a:r>
              <a:rPr lang="en-US" sz="1600" dirty="0">
                <a:latin typeface="Arial" panose="020B0604020202020204" pitchFamily="34" charset="0"/>
                <a:cs typeface="Arial" panose="020B0604020202020204" pitchFamily="34" charset="0"/>
              </a:rPr>
              <a:t>Single stage down-conversion to baseband for 5 bands. Direct SSB or IQ sampling using modular devices @ FE.</a:t>
            </a:r>
          </a:p>
          <a:p>
            <a:r>
              <a:rPr lang="en-US" sz="1600" dirty="0">
                <a:latin typeface="Arial" panose="020B0604020202020204" pitchFamily="34" charset="0"/>
                <a:cs typeface="Arial" panose="020B0604020202020204" pitchFamily="34" charset="0"/>
              </a:rPr>
              <a:t>Two-stage Gifford-McMahon cryogenic system with variable-speed </a:t>
            </a:r>
            <a:r>
              <a:rPr lang="en-US" sz="1600" dirty="0" err="1">
                <a:latin typeface="Arial" panose="020B0604020202020204" pitchFamily="34" charset="0"/>
                <a:cs typeface="Arial" panose="020B0604020202020204" pitchFamily="34" charset="0"/>
              </a:rPr>
              <a:t>cryocoolers</a:t>
            </a:r>
            <a:r>
              <a:rPr lang="en-US" sz="1600" dirty="0">
                <a:latin typeface="Arial" panose="020B0604020202020204" pitchFamily="34" charset="0"/>
                <a:cs typeface="Arial" panose="020B0604020202020204" pitchFamily="34" charset="0"/>
              </a:rPr>
              <a:t> and compressors for reference design.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930" y="182880"/>
            <a:ext cx="2746477" cy="19360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30" y="2207167"/>
            <a:ext cx="2746477" cy="2222437"/>
          </a:xfrm>
          <a:prstGeom prst="rect">
            <a:avLst/>
          </a:prstGeom>
        </p:spPr>
      </p:pic>
      <p:sp>
        <p:nvSpPr>
          <p:cNvPr id="2" name="Slide Number Placeholder 1"/>
          <p:cNvSpPr>
            <a:spLocks noGrp="1"/>
          </p:cNvSpPr>
          <p:nvPr>
            <p:ph type="sldNum" sz="quarter" idx="12"/>
          </p:nvPr>
        </p:nvSpPr>
        <p:spPr/>
        <p:txBody>
          <a:bodyPr/>
          <a:lstStyle/>
          <a:p>
            <a:fld id="{C007A3FA-37C8-B64A-9EE6-D07431EEED58}" type="slidenum">
              <a:rPr lang="en-US" smtClean="0"/>
              <a:t>27</a:t>
            </a:fld>
            <a:endParaRPr lang="en-US"/>
          </a:p>
        </p:txBody>
      </p:sp>
    </p:spTree>
    <p:extLst>
      <p:ext uri="{BB962C8B-B14F-4D97-AF65-F5344CB8AC3E}">
        <p14:creationId xmlns:p14="http://schemas.microsoft.com/office/powerpoint/2010/main" val="1309282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Antenna Concept</a:t>
            </a:r>
          </a:p>
        </p:txBody>
      </p:sp>
      <p:sp>
        <p:nvSpPr>
          <p:cNvPr id="4" name="Slide Number Placeholder 3"/>
          <p:cNvSpPr>
            <a:spLocks noGrp="1"/>
          </p:cNvSpPr>
          <p:nvPr>
            <p:ph type="sldNum" sz="quarter" idx="12"/>
          </p:nvPr>
        </p:nvSpPr>
        <p:spPr/>
        <p:txBody>
          <a:bodyPr/>
          <a:lstStyle/>
          <a:p>
            <a:fld id="{C007A3FA-37C8-B64A-9EE6-D07431EEED58}" type="slidenum">
              <a:rPr lang="en-US" smtClean="0"/>
              <a:pPr/>
              <a:t>28</a:t>
            </a:fld>
            <a:endParaRPr lang="en-US" dirty="0"/>
          </a:p>
        </p:txBody>
      </p:sp>
      <p:sp>
        <p:nvSpPr>
          <p:cNvPr id="9" name="Content Placeholder 2"/>
          <p:cNvSpPr txBox="1">
            <a:spLocks/>
          </p:cNvSpPr>
          <p:nvPr/>
        </p:nvSpPr>
        <p:spPr>
          <a:xfrm>
            <a:off x="3181611" y="1083072"/>
            <a:ext cx="3725027" cy="2486979"/>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cs typeface="Arial" panose="020B0604020202020204" pitchFamily="34" charset="0"/>
              </a:rPr>
              <a:t>Feed Low</a:t>
            </a:r>
            <a:r>
              <a:rPr lang="en-US" sz="1400" dirty="0">
                <a:cs typeface="Arial" panose="020B0604020202020204" pitchFamily="34" charset="0"/>
              </a:rPr>
              <a:t>:  M</a:t>
            </a:r>
            <a:r>
              <a:rPr lang="en-US" sz="1400" dirty="0">
                <a:solidFill>
                  <a:prstClr val="black"/>
                </a:solidFill>
              </a:rPr>
              <a:t>aintenance requirements favor a receiver feed arm on the low side of the reflector.</a:t>
            </a:r>
          </a:p>
          <a:p>
            <a:r>
              <a:rPr lang="en-US" sz="1400" b="1" dirty="0">
                <a:cs typeface="Arial" panose="020B0604020202020204" pitchFamily="34" charset="0"/>
              </a:rPr>
              <a:t>Mount concept</a:t>
            </a:r>
            <a:r>
              <a:rPr lang="en-US" sz="1400" dirty="0">
                <a:cs typeface="Arial" panose="020B0604020202020204" pitchFamily="34" charset="0"/>
              </a:rPr>
              <a:t>:  Leaning towards pedestal concepts for life-cycle cost. W/T under evaluation.</a:t>
            </a:r>
          </a:p>
          <a:p>
            <a:r>
              <a:rPr lang="en-US" sz="1400" b="1" dirty="0">
                <a:cs typeface="Arial" panose="020B0604020202020204" pitchFamily="34" charset="0"/>
              </a:rPr>
              <a:t>Drives:  </a:t>
            </a:r>
            <a:r>
              <a:rPr lang="en-US" sz="1400" dirty="0">
                <a:cs typeface="Arial" panose="020B0604020202020204" pitchFamily="34" charset="0"/>
              </a:rPr>
              <a:t>All motor-gearbox; gearbox and linear drives; all direct drive, etc. </a:t>
            </a:r>
            <a:endParaRPr lang="en-US" sz="1400" b="1" dirty="0">
              <a:cs typeface="Arial" panose="020B0604020202020204" pitchFamily="34" charset="0"/>
            </a:endParaRPr>
          </a:p>
          <a:p>
            <a:r>
              <a:rPr lang="en-US" sz="1400" b="1" dirty="0">
                <a:cs typeface="Arial" panose="020B0604020202020204" pitchFamily="34" charset="0"/>
              </a:rPr>
              <a:t>Materials:</a:t>
            </a:r>
            <a:r>
              <a:rPr lang="en-US" sz="1400" dirty="0">
                <a:cs typeface="Arial" panose="020B0604020202020204" pitchFamily="34" charset="0"/>
              </a:rPr>
              <a:t> Traditional Al panels &amp; steel BUS; composite reflector and mix of steel and carbon BUS.</a:t>
            </a:r>
          </a:p>
          <a:p>
            <a:endParaRPr lang="en-US" sz="1400" dirty="0">
              <a:cs typeface="Arial" panose="020B0604020202020204" pitchFamily="34" charset="0"/>
            </a:endParaRPr>
          </a:p>
          <a:p>
            <a:pPr lvl="1"/>
            <a:endParaRPr lang="en-US" sz="1100" b="1" dirty="0">
              <a:cs typeface="Arial" panose="020B0604020202020204" pitchFamily="34" charset="0"/>
            </a:endParaRPr>
          </a:p>
          <a:p>
            <a:pPr marL="0" indent="0">
              <a:buNone/>
            </a:pPr>
            <a:endParaRPr lang="en-US" sz="1000" dirty="0">
              <a:cs typeface="Arial" panose="020B0604020202020204" pitchFamily="34" charset="0"/>
            </a:endParaRP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83654" y="167316"/>
            <a:ext cx="1778435" cy="2050592"/>
          </a:xfrm>
          <a:prstGeom prst="rect">
            <a:avLst/>
          </a:prstGeom>
          <a:ln w="12700">
            <a:solidFill>
              <a:schemeClr val="tx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0653" y="1083072"/>
            <a:ext cx="2856571" cy="3364491"/>
          </a:xfrm>
          <a:prstGeom prst="rect">
            <a:avLst/>
          </a:prstGeom>
          <a:ln w="12700">
            <a:solidFill>
              <a:srgbClr val="002060"/>
            </a:solidFill>
          </a:ln>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83654" y="2307272"/>
            <a:ext cx="1778436" cy="2140292"/>
          </a:xfrm>
          <a:prstGeom prst="rect">
            <a:avLst/>
          </a:prstGeom>
          <a:ln>
            <a:solidFill>
              <a:schemeClr val="tx1"/>
            </a:solidFill>
          </a:ln>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0653" y="4058126"/>
            <a:ext cx="992056" cy="226426"/>
          </a:xfrm>
          <a:prstGeom prst="rect">
            <a:avLst/>
          </a:prstGeom>
        </p:spPr>
      </p:pic>
      <p:sp>
        <p:nvSpPr>
          <p:cNvPr id="15" name="TextBox 14"/>
          <p:cNvSpPr txBox="1"/>
          <p:nvPr/>
        </p:nvSpPr>
        <p:spPr>
          <a:xfrm>
            <a:off x="150653" y="1083072"/>
            <a:ext cx="845995" cy="246221"/>
          </a:xfrm>
          <a:prstGeom prst="rect">
            <a:avLst/>
          </a:prstGeom>
          <a:noFill/>
        </p:spPr>
        <p:txBody>
          <a:bodyPr wrap="square" rtlCol="0">
            <a:spAutoFit/>
          </a:bodyPr>
          <a:lstStyle/>
          <a:p>
            <a:r>
              <a:rPr lang="en-US" sz="1000" b="1" dirty="0">
                <a:latin typeface="Helvetica" panose="020B0604020202020204" pitchFamily="34" charset="0"/>
                <a:cs typeface="Helvetica" panose="020B0604020202020204" pitchFamily="34" charset="0"/>
              </a:rPr>
              <a:t>NRC 18m</a:t>
            </a:r>
          </a:p>
        </p:txBody>
      </p:sp>
      <p:sp>
        <p:nvSpPr>
          <p:cNvPr id="16" name="TextBox 15"/>
          <p:cNvSpPr txBox="1"/>
          <p:nvPr/>
        </p:nvSpPr>
        <p:spPr>
          <a:xfrm>
            <a:off x="8092351" y="2307272"/>
            <a:ext cx="845995" cy="246221"/>
          </a:xfrm>
          <a:prstGeom prst="rect">
            <a:avLst/>
          </a:prstGeom>
          <a:noFill/>
        </p:spPr>
        <p:txBody>
          <a:bodyPr wrap="square" rtlCol="0">
            <a:spAutoFit/>
          </a:bodyPr>
          <a:lstStyle/>
          <a:p>
            <a:r>
              <a:rPr lang="en-US" sz="1000" b="1" dirty="0">
                <a:latin typeface="Helvetica" panose="020B0604020202020204" pitchFamily="34" charset="0"/>
                <a:cs typeface="Helvetica" panose="020B0604020202020204" pitchFamily="34" charset="0"/>
              </a:rPr>
              <a:t>NRC 6m</a:t>
            </a:r>
          </a:p>
        </p:txBody>
      </p:sp>
      <p:sp>
        <p:nvSpPr>
          <p:cNvPr id="17" name="TextBox 16"/>
          <p:cNvSpPr txBox="1"/>
          <p:nvPr/>
        </p:nvSpPr>
        <p:spPr>
          <a:xfrm>
            <a:off x="7966955" y="147860"/>
            <a:ext cx="935039" cy="246221"/>
          </a:xfrm>
          <a:prstGeom prst="rect">
            <a:avLst/>
          </a:prstGeom>
          <a:noFill/>
        </p:spPr>
        <p:txBody>
          <a:bodyPr wrap="square" rtlCol="0">
            <a:spAutoFit/>
          </a:bodyPr>
          <a:lstStyle/>
          <a:p>
            <a:r>
              <a:rPr lang="en-US" sz="1000" b="1" dirty="0">
                <a:latin typeface="Helvetica" panose="020B0604020202020204" pitchFamily="34" charset="0"/>
                <a:cs typeface="Helvetica" panose="020B0604020202020204" pitchFamily="34" charset="0"/>
              </a:rPr>
              <a:t>GDMS 18m</a:t>
            </a:r>
          </a:p>
        </p:txBody>
      </p:sp>
      <p:graphicFrame>
        <p:nvGraphicFramePr>
          <p:cNvPr id="6" name="Table 5"/>
          <p:cNvGraphicFramePr>
            <a:graphicFrameLocks noGrp="1"/>
          </p:cNvGraphicFramePr>
          <p:nvPr/>
        </p:nvGraphicFramePr>
        <p:xfrm>
          <a:off x="3093701" y="3435786"/>
          <a:ext cx="3812937" cy="1006657"/>
        </p:xfrm>
        <a:graphic>
          <a:graphicData uri="http://schemas.openxmlformats.org/drawingml/2006/table">
            <a:tbl>
              <a:tblPr firstRow="1" bandRow="1">
                <a:tableStyleId>{5C22544A-7EE6-4342-B048-85BDC9FD1C3A}</a:tableStyleId>
              </a:tblPr>
              <a:tblGrid>
                <a:gridCol w="1663125">
                  <a:extLst>
                    <a:ext uri="{9D8B030D-6E8A-4147-A177-3AD203B41FA5}">
                      <a16:colId xmlns:a16="http://schemas.microsoft.com/office/drawing/2014/main" val="3039313669"/>
                    </a:ext>
                  </a:extLst>
                </a:gridCol>
                <a:gridCol w="2149812">
                  <a:extLst>
                    <a:ext uri="{9D8B030D-6E8A-4147-A177-3AD203B41FA5}">
                      <a16:colId xmlns:a16="http://schemas.microsoft.com/office/drawing/2014/main" val="3389131678"/>
                    </a:ext>
                  </a:extLst>
                </a:gridCol>
              </a:tblGrid>
              <a:tr h="205420">
                <a:tc gridSpan="2">
                  <a:txBody>
                    <a:bodyPr/>
                    <a:lstStyle/>
                    <a:p>
                      <a:r>
                        <a:rPr lang="en-US" dirty="0"/>
                        <a:t>Key Specifications</a:t>
                      </a:r>
                    </a:p>
                  </a:txBody>
                  <a:tcPr marT="9144" marB="9144">
                    <a:solidFill>
                      <a:srgbClr val="3D70A5"/>
                    </a:solidFill>
                  </a:tcPr>
                </a:tc>
                <a:tc hMerge="1">
                  <a:txBody>
                    <a:bodyPr/>
                    <a:lstStyle/>
                    <a:p>
                      <a:endParaRPr lang="en-US" dirty="0"/>
                    </a:p>
                  </a:txBody>
                  <a:tcPr/>
                </a:tc>
                <a:extLst>
                  <a:ext uri="{0D108BD9-81ED-4DB2-BD59-A6C34878D82A}">
                    <a16:rowId xmlns:a16="http://schemas.microsoft.com/office/drawing/2014/main" val="4136530881"/>
                  </a:ext>
                </a:extLst>
              </a:tr>
              <a:tr h="205420">
                <a:tc>
                  <a:txBody>
                    <a:bodyPr/>
                    <a:lstStyle/>
                    <a:p>
                      <a:r>
                        <a:rPr lang="en-US" dirty="0"/>
                        <a:t>18m Aperture</a:t>
                      </a:r>
                    </a:p>
                  </a:txBody>
                  <a:tcPr marT="9144" marB="9144"/>
                </a:tc>
                <a:tc>
                  <a:txBody>
                    <a:bodyPr/>
                    <a:lstStyle/>
                    <a:p>
                      <a:r>
                        <a:rPr lang="en-US" dirty="0"/>
                        <a:t>Offset Gregorian</a:t>
                      </a:r>
                    </a:p>
                  </a:txBody>
                  <a:tcPr marT="9144" marB="9144"/>
                </a:tc>
                <a:extLst>
                  <a:ext uri="{0D108BD9-81ED-4DB2-BD59-A6C34878D82A}">
                    <a16:rowId xmlns:a16="http://schemas.microsoft.com/office/drawing/2014/main" val="913678309"/>
                  </a:ext>
                </a:extLst>
              </a:tr>
              <a:tr h="205420">
                <a:tc>
                  <a:txBody>
                    <a:bodyPr/>
                    <a:lstStyle/>
                    <a:p>
                      <a:r>
                        <a:rPr lang="en-US" dirty="0"/>
                        <a:t>Shaped Optics</a:t>
                      </a:r>
                    </a:p>
                  </a:txBody>
                  <a:tcPr marT="9144" marB="9144"/>
                </a:tc>
                <a:tc>
                  <a:txBody>
                    <a:bodyPr/>
                    <a:lstStyle/>
                    <a:p>
                      <a:r>
                        <a:rPr lang="en-US" dirty="0"/>
                        <a:t>4° Slew &amp; Settle</a:t>
                      </a:r>
                      <a:r>
                        <a:rPr lang="en-US" baseline="0" dirty="0"/>
                        <a:t> in 10 sec</a:t>
                      </a:r>
                      <a:endParaRPr lang="en-US" dirty="0"/>
                    </a:p>
                  </a:txBody>
                  <a:tcPr marT="9144" marB="9144"/>
                </a:tc>
                <a:extLst>
                  <a:ext uri="{0D108BD9-81ED-4DB2-BD59-A6C34878D82A}">
                    <a16:rowId xmlns:a16="http://schemas.microsoft.com/office/drawing/2014/main" val="683783399"/>
                  </a:ext>
                </a:extLst>
              </a:tr>
              <a:tr h="334573">
                <a:tc>
                  <a:txBody>
                    <a:bodyPr/>
                    <a:lstStyle/>
                    <a:p>
                      <a:r>
                        <a:rPr lang="en-US" dirty="0"/>
                        <a:t>Surface: 160 µm </a:t>
                      </a:r>
                      <a:r>
                        <a:rPr lang="en-US" dirty="0" err="1"/>
                        <a:t>rms</a:t>
                      </a:r>
                      <a:r>
                        <a:rPr lang="en-US" baseline="0" dirty="0"/>
                        <a:t> </a:t>
                      </a:r>
                      <a:endParaRPr lang="en-US" dirty="0"/>
                    </a:p>
                  </a:txBody>
                  <a:tcPr marT="9144" marB="9144"/>
                </a:tc>
                <a:tc>
                  <a:txBody>
                    <a:bodyPr/>
                    <a:lstStyle/>
                    <a:p>
                      <a:r>
                        <a:rPr lang="en-US" dirty="0"/>
                        <a:t>Referenced</a:t>
                      </a:r>
                      <a:r>
                        <a:rPr lang="en-US" baseline="0" dirty="0"/>
                        <a:t> Pointing: 3” </a:t>
                      </a:r>
                      <a:r>
                        <a:rPr lang="en-US" baseline="0" dirty="0" err="1"/>
                        <a:t>rms</a:t>
                      </a:r>
                      <a:endParaRPr lang="en-US" dirty="0"/>
                    </a:p>
                  </a:txBody>
                  <a:tcPr marT="9144" marB="9144"/>
                </a:tc>
                <a:extLst>
                  <a:ext uri="{0D108BD9-81ED-4DB2-BD59-A6C34878D82A}">
                    <a16:rowId xmlns:a16="http://schemas.microsoft.com/office/drawing/2014/main" val="2670026951"/>
                  </a:ext>
                </a:extLst>
              </a:tr>
            </a:tbl>
          </a:graphicData>
        </a:graphic>
      </p:graphicFrame>
    </p:spTree>
    <p:extLst>
      <p:ext uri="{BB962C8B-B14F-4D97-AF65-F5344CB8AC3E}">
        <p14:creationId xmlns:p14="http://schemas.microsoft.com/office/powerpoint/2010/main" val="96693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890" y="10601"/>
            <a:ext cx="7000059" cy="994172"/>
          </a:xfrm>
        </p:spPr>
        <p:txBody>
          <a:bodyPr>
            <a:normAutofit/>
          </a:bodyPr>
          <a:lstStyle/>
          <a:p>
            <a:r>
              <a:rPr lang="en-US" sz="3000" b="1" dirty="0">
                <a:latin typeface="+mj-lt"/>
              </a:rPr>
              <a:t>S/W and Computing Considerations</a:t>
            </a:r>
          </a:p>
        </p:txBody>
      </p:sp>
      <p:sp>
        <p:nvSpPr>
          <p:cNvPr id="3" name="Content Placeholder 2"/>
          <p:cNvSpPr>
            <a:spLocks noGrp="1"/>
          </p:cNvSpPr>
          <p:nvPr>
            <p:ph idx="1"/>
          </p:nvPr>
        </p:nvSpPr>
        <p:spPr>
          <a:xfrm>
            <a:off x="276726" y="1162050"/>
            <a:ext cx="8614611" cy="3278439"/>
          </a:xfrm>
        </p:spPr>
        <p:txBody>
          <a:bodyPr>
            <a:normAutofit fontScale="92500"/>
          </a:bodyPr>
          <a:lstStyle/>
          <a:p>
            <a:r>
              <a:rPr lang="en-US" b="1" dirty="0"/>
              <a:t>Operations Concept</a:t>
            </a:r>
            <a:r>
              <a:rPr lang="en-US" dirty="0"/>
              <a:t>: SRDP (Science Ready Data Products) Telescope</a:t>
            </a:r>
          </a:p>
          <a:p>
            <a:pPr lvl="1">
              <a:spcBef>
                <a:spcPts val="600"/>
              </a:spcBef>
            </a:pPr>
            <a:r>
              <a:rPr lang="en-US" dirty="0"/>
              <a:t>Both for </a:t>
            </a:r>
            <a:r>
              <a:rPr lang="en-US" u="sng" dirty="0"/>
              <a:t>1</a:t>
            </a:r>
            <a:r>
              <a:rPr lang="en-US" u="sng" baseline="30000" dirty="0"/>
              <a:t>st</a:t>
            </a:r>
            <a:r>
              <a:rPr lang="en-US" u="sng" dirty="0"/>
              <a:t> Observations</a:t>
            </a:r>
            <a:r>
              <a:rPr lang="en-US" dirty="0"/>
              <a:t> and </a:t>
            </a:r>
            <a:r>
              <a:rPr lang="en-US" u="sng" dirty="0"/>
              <a:t>Archive</a:t>
            </a:r>
            <a:r>
              <a:rPr lang="en-US" dirty="0"/>
              <a:t> projects.</a:t>
            </a:r>
          </a:p>
          <a:p>
            <a:pPr>
              <a:spcBef>
                <a:spcPts val="1200"/>
              </a:spcBef>
            </a:pPr>
            <a:r>
              <a:rPr lang="en-US" b="1" dirty="0"/>
              <a:t>Post Processing</a:t>
            </a:r>
            <a:r>
              <a:rPr lang="en-US" dirty="0"/>
              <a:t>: Analysis shows that storing the raw visibilities will be tractable when ngVLA goes into operations. </a:t>
            </a:r>
          </a:p>
          <a:p>
            <a:pPr lvl="1">
              <a:spcBef>
                <a:spcPts val="600"/>
              </a:spcBef>
            </a:pPr>
            <a:r>
              <a:rPr lang="en-US" dirty="0"/>
              <a:t>Data processing is post-facto, with system sized for average throughput. </a:t>
            </a:r>
          </a:p>
          <a:p>
            <a:pPr lvl="1"/>
            <a:r>
              <a:rPr lang="en-US" dirty="0"/>
              <a:t>Average Data Rate – 7.6 GB/s. Designed for 320 GB/s peak. </a:t>
            </a:r>
          </a:p>
          <a:p>
            <a:pPr lvl="1"/>
            <a:r>
              <a:rPr lang="en-US" dirty="0"/>
              <a:t>4 hr. observation – 109 TB. Requires ~1000 cores to process in a few days. </a:t>
            </a:r>
          </a:p>
          <a:p>
            <a:pPr>
              <a:spcBef>
                <a:spcPts val="1200"/>
              </a:spcBef>
            </a:pPr>
            <a:r>
              <a:rPr lang="en-US" b="1" dirty="0"/>
              <a:t>Computing:</a:t>
            </a:r>
            <a:r>
              <a:rPr lang="en-US" dirty="0"/>
              <a:t> 2B Core-</a:t>
            </a:r>
            <a:r>
              <a:rPr lang="en-US" dirty="0" err="1"/>
              <a:t>hr</a:t>
            </a:r>
            <a:r>
              <a:rPr lang="en-US" dirty="0"/>
              <a:t>: Challenging, but can be met w/ COTS cluster.</a:t>
            </a:r>
          </a:p>
          <a:p>
            <a:pPr lvl="1">
              <a:spcBef>
                <a:spcPts val="600"/>
              </a:spcBef>
            </a:pPr>
            <a:r>
              <a:rPr lang="en-US" dirty="0"/>
              <a:t>Set by time resolution, spectral resolution, and multi-faceting in imaging </a:t>
            </a:r>
          </a:p>
          <a:p>
            <a:pPr lvl="1"/>
            <a:r>
              <a:rPr lang="en-US" dirty="0"/>
              <a:t>Some low-frequency, full-beam, AW-projection cases restricted in early operations. </a:t>
            </a:r>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007A3FA-37C8-B64A-9EE6-D07431EEED58}" type="slidenum">
              <a:rPr lang="en-US" smtClean="0"/>
              <a:pPr/>
              <a:t>29</a:t>
            </a:fld>
            <a:endParaRPr lang="en-US" dirty="0"/>
          </a:p>
        </p:txBody>
      </p:sp>
    </p:spTree>
    <p:extLst>
      <p:ext uri="{BB962C8B-B14F-4D97-AF65-F5344CB8AC3E}">
        <p14:creationId xmlns:p14="http://schemas.microsoft.com/office/powerpoint/2010/main" val="4190191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98468" y="97698"/>
            <a:ext cx="4610615" cy="832985"/>
          </a:xfrm>
        </p:spPr>
        <p:txBody>
          <a:bodyPr>
            <a:noAutofit/>
          </a:bodyPr>
          <a:lstStyle/>
          <a:p>
            <a:r>
              <a:rPr lang="en-US" sz="3200" b="1" dirty="0"/>
              <a:t>A next-generation </a:t>
            </a:r>
            <a:br>
              <a:rPr lang="en-US" sz="3200" b="1" dirty="0"/>
            </a:br>
            <a:r>
              <a:rPr lang="en-US" sz="3200" b="1" dirty="0"/>
              <a:t>Very Large Array (ngVLA)</a:t>
            </a:r>
          </a:p>
        </p:txBody>
      </p:sp>
      <p:sp>
        <p:nvSpPr>
          <p:cNvPr id="4" name="Text Placeholder 5"/>
          <p:cNvSpPr txBox="1">
            <a:spLocks/>
          </p:cNvSpPr>
          <p:nvPr/>
        </p:nvSpPr>
        <p:spPr>
          <a:xfrm>
            <a:off x="33966" y="1040115"/>
            <a:ext cx="5811101" cy="1319032"/>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Scientific Frontier: </a:t>
            </a:r>
            <a:r>
              <a:rPr lang="en-US" sz="1600" b="1" i="1" dirty="0">
                <a:solidFill>
                  <a:srgbClr val="C00000"/>
                </a:solidFill>
              </a:rPr>
              <a:t>Thermal imaging at milli-arcsec resolution</a:t>
            </a:r>
          </a:p>
          <a:p>
            <a:r>
              <a:rPr lang="en-US" sz="1600" dirty="0"/>
              <a:t>Sensitivity/Resolution Goal:</a:t>
            </a:r>
            <a:r>
              <a:rPr lang="en-US" sz="1600" b="1" i="1" dirty="0">
                <a:solidFill>
                  <a:srgbClr val="C00000"/>
                </a:solidFill>
              </a:rPr>
              <a:t> 10x sensitivity &amp; resolution of JVLA/ALMA</a:t>
            </a:r>
          </a:p>
          <a:p>
            <a:r>
              <a:rPr lang="en-US" sz="1600" dirty="0"/>
              <a:t>Frequency range: </a:t>
            </a:r>
            <a:r>
              <a:rPr lang="en-US" sz="1600" b="1" i="1" dirty="0">
                <a:solidFill>
                  <a:srgbClr val="C00000"/>
                </a:solidFill>
              </a:rPr>
              <a:t>1.2 –116 GHz</a:t>
            </a:r>
            <a:endParaRPr lang="en-US" sz="1600" dirty="0"/>
          </a:p>
          <a:p>
            <a:r>
              <a:rPr lang="en-US" sz="1600" dirty="0"/>
              <a:t>Located in Southwest U.S. (NM, TX, AZ) &amp; MX, centered on VLA</a:t>
            </a:r>
          </a:p>
          <a:p>
            <a:r>
              <a:rPr lang="en-US" sz="1600" dirty="0"/>
              <a:t>Low technical risk (reasonable step beyond state of the art)</a:t>
            </a:r>
          </a:p>
          <a:p>
            <a:endParaRPr lang="en-US" sz="1600" i="1" dirty="0">
              <a:solidFill>
                <a:srgbClr val="C00000"/>
              </a:solidFill>
            </a:endParaRPr>
          </a:p>
        </p:txBody>
      </p:sp>
      <p:sp>
        <p:nvSpPr>
          <p:cNvPr id="30" name="TextBox 29"/>
          <p:cNvSpPr txBox="1"/>
          <p:nvPr/>
        </p:nvSpPr>
        <p:spPr>
          <a:xfrm>
            <a:off x="6247575" y="3023543"/>
            <a:ext cx="2962095" cy="1077218"/>
          </a:xfrm>
          <a:prstGeom prst="rect">
            <a:avLst/>
          </a:prstGeom>
          <a:noFill/>
        </p:spPr>
        <p:txBody>
          <a:bodyPr wrap="square" rtlCol="0">
            <a:spAutoFit/>
          </a:bodyPr>
          <a:lstStyle/>
          <a:p>
            <a:pPr>
              <a:spcBef>
                <a:spcPts val="450"/>
              </a:spcBef>
            </a:pPr>
            <a:r>
              <a:rPr lang="en-US" sz="1400" dirty="0">
                <a:cs typeface="Times New Roman"/>
              </a:rPr>
              <a:t>Complementary suite of meter-to-submm arrays for the mid-21</a:t>
            </a:r>
            <a:r>
              <a:rPr lang="en-US" sz="1400" baseline="30000" dirty="0">
                <a:cs typeface="Times New Roman"/>
              </a:rPr>
              <a:t>st</a:t>
            </a:r>
            <a:r>
              <a:rPr lang="en-US" sz="1400" dirty="0">
                <a:cs typeface="Times New Roman"/>
              </a:rPr>
              <a:t> century</a:t>
            </a:r>
          </a:p>
          <a:p>
            <a:pPr marL="308610" indent="-182880">
              <a:buFont typeface="Arial" charset="0"/>
              <a:buChar char="•"/>
            </a:pPr>
            <a:r>
              <a:rPr lang="en-US" sz="1200" b="1" dirty="0">
                <a:cs typeface="Times New Roman"/>
              </a:rPr>
              <a:t>&lt; 0.3 cm: </a:t>
            </a:r>
            <a:r>
              <a:rPr lang="en-US" sz="1200" dirty="0">
                <a:cs typeface="Times New Roman"/>
              </a:rPr>
              <a:t>ALMA 2030 </a:t>
            </a:r>
          </a:p>
          <a:p>
            <a:pPr marL="308610" indent="-182880">
              <a:buFont typeface="Arial" charset="0"/>
              <a:buChar char="•"/>
            </a:pPr>
            <a:r>
              <a:rPr lang="en-US" sz="1200" b="1" dirty="0">
                <a:solidFill>
                  <a:srgbClr val="C00000"/>
                </a:solidFill>
                <a:cs typeface="Times New Roman"/>
              </a:rPr>
              <a:t>0.3 to 3 cm: ngVLA</a:t>
            </a:r>
          </a:p>
          <a:p>
            <a:pPr marL="308610" indent="-182880">
              <a:buFont typeface="Arial" charset="0"/>
              <a:buChar char="•"/>
            </a:pPr>
            <a:r>
              <a:rPr lang="en-US" sz="1200" b="1" dirty="0">
                <a:cs typeface="Times New Roman"/>
              </a:rPr>
              <a:t>&gt; 3 cm: </a:t>
            </a:r>
            <a:r>
              <a:rPr lang="en-US" sz="1200" dirty="0">
                <a:cs typeface="Times New Roman"/>
              </a:rPr>
              <a:t>SKA</a:t>
            </a:r>
          </a:p>
        </p:txBody>
      </p:sp>
      <p:sp>
        <p:nvSpPr>
          <p:cNvPr id="10" name="TextBox 9"/>
          <p:cNvSpPr txBox="1"/>
          <p:nvPr/>
        </p:nvSpPr>
        <p:spPr>
          <a:xfrm>
            <a:off x="6391690" y="4078046"/>
            <a:ext cx="2546911" cy="369332"/>
          </a:xfrm>
          <a:prstGeom prst="rect">
            <a:avLst/>
          </a:prstGeom>
          <a:solidFill>
            <a:schemeClr val="bg1"/>
          </a:solidFill>
          <a:ln>
            <a:solidFill>
              <a:srgbClr val="C00000"/>
            </a:solidFill>
          </a:ln>
        </p:spPr>
        <p:txBody>
          <a:bodyPr wrap="square" rtlCol="0">
            <a:spAutoFit/>
          </a:bodyPr>
          <a:lstStyle/>
          <a:p>
            <a:pPr algn="ctr"/>
            <a:r>
              <a:rPr lang="en-US" sz="1800" b="1" i="1" dirty="0">
                <a:latin typeface="Times New Roman" charset="0"/>
                <a:ea typeface="Times New Roman" charset="0"/>
                <a:cs typeface="Times New Roman" charset="0"/>
              </a:rPr>
              <a:t>http://ngvla.nrao.edu</a:t>
            </a:r>
          </a:p>
        </p:txBody>
      </p:sp>
      <p:grpSp>
        <p:nvGrpSpPr>
          <p:cNvPr id="5" name="Group 4"/>
          <p:cNvGrpSpPr>
            <a:grpSpLocks noChangeAspect="1"/>
          </p:cNvGrpSpPr>
          <p:nvPr/>
        </p:nvGrpSpPr>
        <p:grpSpPr>
          <a:xfrm>
            <a:off x="39608" y="2337112"/>
            <a:ext cx="2906356" cy="2055208"/>
            <a:chOff x="73506" y="2428551"/>
            <a:chExt cx="2661526" cy="1882077"/>
          </a:xfrm>
        </p:grpSpPr>
        <p:pic>
          <p:nvPicPr>
            <p:cNvPr id="20" name="Picture 19"/>
            <p:cNvPicPr preferRelativeResize="0">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06" y="2428551"/>
              <a:ext cx="2661526" cy="1882077"/>
            </a:xfrm>
            <a:prstGeom prst="rect">
              <a:avLst/>
            </a:prstGeom>
          </p:spPr>
        </p:pic>
        <p:cxnSp>
          <p:nvCxnSpPr>
            <p:cNvPr id="21" name="Straight Arrow Connector 20"/>
            <p:cNvCxnSpPr/>
            <p:nvPr/>
          </p:nvCxnSpPr>
          <p:spPr>
            <a:xfrm>
              <a:off x="753836" y="2868100"/>
              <a:ext cx="1300867"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89644" y="2651439"/>
              <a:ext cx="784694" cy="276999"/>
            </a:xfrm>
            <a:prstGeom prst="rect">
              <a:avLst/>
            </a:prstGeom>
            <a:noFill/>
          </p:spPr>
          <p:txBody>
            <a:bodyPr wrap="square" rtlCol="0">
              <a:spAutoFit/>
            </a:bodyPr>
            <a:lstStyle/>
            <a:p>
              <a:r>
                <a:rPr lang="en-US" sz="1200" dirty="0">
                  <a:solidFill>
                    <a:schemeClr val="bg1"/>
                  </a:solidFill>
                </a:rPr>
                <a:t>550 km</a:t>
              </a:r>
            </a:p>
          </p:txBody>
        </p:sp>
      </p:grpSp>
      <p:pic>
        <p:nvPicPr>
          <p:cNvPr id="14" name="Picture 13">
            <a:extLst>
              <a:ext uri="{FF2B5EF4-FFF2-40B4-BE49-F238E27FC236}">
                <a16:creationId xmlns:a16="http://schemas.microsoft.com/office/drawing/2014/main" id="{F7A5BEAA-B972-9348-8C54-C2B0AC080B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99333" y="2340994"/>
            <a:ext cx="3325393" cy="2139566"/>
          </a:xfrm>
          <a:prstGeom prst="rect">
            <a:avLst/>
          </a:prstGeom>
        </p:spPr>
      </p:pic>
      <p:sp>
        <p:nvSpPr>
          <p:cNvPr id="3" name="TextBox 2">
            <a:extLst>
              <a:ext uri="{FF2B5EF4-FFF2-40B4-BE49-F238E27FC236}">
                <a16:creationId xmlns:a16="http://schemas.microsoft.com/office/drawing/2014/main" id="{9548805C-C32E-6343-A280-EBED968130C8}"/>
              </a:ext>
            </a:extLst>
          </p:cNvPr>
          <p:cNvSpPr txBox="1"/>
          <p:nvPr/>
        </p:nvSpPr>
        <p:spPr>
          <a:xfrm>
            <a:off x="5067711" y="3005326"/>
            <a:ext cx="1349379" cy="715581"/>
          </a:xfrm>
          <a:prstGeom prst="rect">
            <a:avLst/>
          </a:prstGeom>
          <a:noFill/>
        </p:spPr>
        <p:txBody>
          <a:bodyPr wrap="square" rtlCol="0">
            <a:spAutoFit/>
          </a:bodyPr>
          <a:lstStyle/>
          <a:p>
            <a:r>
              <a:rPr lang="en-US" dirty="0"/>
              <a:t>Bridging ALMA/SKA Scientifically</a:t>
            </a:r>
          </a:p>
        </p:txBody>
      </p:sp>
      <p:pic>
        <p:nvPicPr>
          <p:cNvPr id="15" name="Grafik 5">
            <a:extLst>
              <a:ext uri="{FF2B5EF4-FFF2-40B4-BE49-F238E27FC236}">
                <a16:creationId xmlns:a16="http://schemas.microsoft.com/office/drawing/2014/main" id="{281DCFA0-814C-834A-8DA3-2816F78913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00074" y="0"/>
            <a:ext cx="3093235" cy="3085490"/>
          </a:xfrm>
          <a:prstGeom prst="rect">
            <a:avLst/>
          </a:prstGeom>
        </p:spPr>
      </p:pic>
    </p:spTree>
    <p:extLst>
      <p:ext uri="{BB962C8B-B14F-4D97-AF65-F5344CB8AC3E}">
        <p14:creationId xmlns:p14="http://schemas.microsoft.com/office/powerpoint/2010/main" val="3535505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0566-9A0F-8B4D-9920-F9E77F71A098}"/>
              </a:ext>
            </a:extLst>
          </p:cNvPr>
          <p:cNvSpPr>
            <a:spLocks noGrp="1"/>
          </p:cNvSpPr>
          <p:nvPr>
            <p:ph type="title"/>
          </p:nvPr>
        </p:nvSpPr>
        <p:spPr>
          <a:xfrm>
            <a:off x="8556682" y="4602054"/>
            <a:ext cx="426526" cy="408176"/>
          </a:xfrm>
        </p:spPr>
        <p:txBody>
          <a:bodyPr>
            <a:normAutofit/>
          </a:bodyPr>
          <a:lstStyle/>
          <a:p>
            <a:r>
              <a:rPr lang="en-US" sz="1000" dirty="0">
                <a:solidFill>
                  <a:schemeClr val="accent5">
                    <a:lumMod val="20000"/>
                    <a:lumOff val="80000"/>
                  </a:schemeClr>
                </a:solidFill>
              </a:rPr>
              <a:t>jmw</a:t>
            </a:r>
          </a:p>
        </p:txBody>
      </p:sp>
      <p:sp>
        <p:nvSpPr>
          <p:cNvPr id="3" name="Content Placeholder 2">
            <a:extLst>
              <a:ext uri="{FF2B5EF4-FFF2-40B4-BE49-F238E27FC236}">
                <a16:creationId xmlns:a16="http://schemas.microsoft.com/office/drawing/2014/main" id="{85010C7A-2C18-5F49-9B10-029FC6238902}"/>
              </a:ext>
            </a:extLst>
          </p:cNvPr>
          <p:cNvSpPr>
            <a:spLocks noGrp="1"/>
          </p:cNvSpPr>
          <p:nvPr>
            <p:ph idx="1"/>
          </p:nvPr>
        </p:nvSpPr>
        <p:spPr>
          <a:xfrm>
            <a:off x="0" y="990495"/>
            <a:ext cx="3692324" cy="3516966"/>
          </a:xfrm>
        </p:spPr>
        <p:txBody>
          <a:bodyPr anchor="ctr">
            <a:normAutofit/>
          </a:bodyPr>
          <a:lstStyle/>
          <a:p>
            <a:r>
              <a:rPr lang="en-US" sz="1600" dirty="0">
                <a:latin typeface="+mn-lt"/>
              </a:rPr>
              <a:t>Built a </a:t>
            </a:r>
            <a:r>
              <a:rPr lang="en-US" sz="1600" b="1" dirty="0">
                <a:latin typeface="+mn-lt"/>
              </a:rPr>
              <a:t>Reference Observing Program </a:t>
            </a:r>
            <a:r>
              <a:rPr lang="en-US" sz="1600" dirty="0">
                <a:latin typeface="+mn-lt"/>
              </a:rPr>
              <a:t>(ROP) for a 70% “learning” year</a:t>
            </a:r>
          </a:p>
          <a:p>
            <a:pPr lvl="1"/>
            <a:r>
              <a:rPr lang="en-US" sz="1600" dirty="0">
                <a:latin typeface="+mn-lt"/>
              </a:rPr>
              <a:t>Driving use cases only</a:t>
            </a:r>
          </a:p>
          <a:p>
            <a:pPr lvl="1"/>
            <a:r>
              <a:rPr lang="en-US" sz="1600" dirty="0">
                <a:latin typeface="+mn-lt"/>
              </a:rPr>
              <a:t>Filled ~ 2000 hours</a:t>
            </a:r>
          </a:p>
          <a:p>
            <a:pPr lvl="1"/>
            <a:r>
              <a:rPr lang="en-US" sz="1600" dirty="0">
                <a:latin typeface="+mn-lt"/>
              </a:rPr>
              <a:t>For Astro2020</a:t>
            </a:r>
          </a:p>
          <a:p>
            <a:pPr lvl="1"/>
            <a:r>
              <a:rPr lang="en-US" sz="1600" i="1" dirty="0">
                <a:solidFill>
                  <a:srgbClr val="C00000"/>
                </a:solidFill>
                <a:latin typeface="+mn-lt"/>
              </a:rPr>
              <a:t>Demonstrates we can achieve KSGs</a:t>
            </a:r>
          </a:p>
          <a:p>
            <a:endParaRPr lang="en-US" sz="1600" dirty="0">
              <a:latin typeface="+mn-lt"/>
            </a:endParaRPr>
          </a:p>
          <a:p>
            <a:r>
              <a:rPr lang="en-US" sz="1600" dirty="0">
                <a:latin typeface="+mn-lt"/>
              </a:rPr>
              <a:t>Build an </a:t>
            </a:r>
            <a:r>
              <a:rPr lang="en-US" sz="1600" b="1" dirty="0">
                <a:latin typeface="+mn-lt"/>
              </a:rPr>
              <a:t>Envelope Observing Program </a:t>
            </a:r>
            <a:r>
              <a:rPr lang="en-US" sz="1600" dirty="0">
                <a:latin typeface="+mn-lt"/>
              </a:rPr>
              <a:t>(EOP) for a 95% “typical” year</a:t>
            </a:r>
          </a:p>
          <a:p>
            <a:pPr lvl="1"/>
            <a:r>
              <a:rPr lang="en-US" sz="1600" dirty="0">
                <a:latin typeface="+mn-lt"/>
              </a:rPr>
              <a:t>All use cases</a:t>
            </a:r>
          </a:p>
          <a:p>
            <a:pPr lvl="1"/>
            <a:r>
              <a:rPr lang="en-US" sz="1600" dirty="0">
                <a:latin typeface="+mn-lt"/>
              </a:rPr>
              <a:t>Fill 8330 hours</a:t>
            </a:r>
          </a:p>
          <a:p>
            <a:pPr lvl="1"/>
            <a:r>
              <a:rPr lang="en-US" sz="1600" i="1" dirty="0">
                <a:solidFill>
                  <a:srgbClr val="C00000"/>
                </a:solidFill>
                <a:latin typeface="+mn-lt"/>
              </a:rPr>
              <a:t>To inform Computing needs and Ops Concept</a:t>
            </a:r>
          </a:p>
        </p:txBody>
      </p:sp>
      <p:sp>
        <p:nvSpPr>
          <p:cNvPr id="4" name="TextBox 3">
            <a:extLst>
              <a:ext uri="{FF2B5EF4-FFF2-40B4-BE49-F238E27FC236}">
                <a16:creationId xmlns:a16="http://schemas.microsoft.com/office/drawing/2014/main" id="{37D87FA6-112C-864D-A527-90E79D94D7B0}"/>
              </a:ext>
            </a:extLst>
          </p:cNvPr>
          <p:cNvSpPr txBox="1"/>
          <p:nvPr/>
        </p:nvSpPr>
        <p:spPr>
          <a:xfrm>
            <a:off x="1398707" y="270971"/>
            <a:ext cx="2465407" cy="461665"/>
          </a:xfrm>
          <a:prstGeom prst="rect">
            <a:avLst/>
          </a:prstGeom>
          <a:noFill/>
        </p:spPr>
        <p:txBody>
          <a:bodyPr wrap="square" rtlCol="0">
            <a:spAutoFit/>
          </a:bodyPr>
          <a:lstStyle/>
          <a:p>
            <a:r>
              <a:rPr lang="en-US" sz="2400" b="1" dirty="0">
                <a:latin typeface="+mj-lt"/>
              </a:rPr>
              <a:t>Anticipated Usage</a:t>
            </a:r>
          </a:p>
        </p:txBody>
      </p:sp>
      <p:pic>
        <p:nvPicPr>
          <p:cNvPr id="6" name="Picture 5">
            <a:extLst>
              <a:ext uri="{FF2B5EF4-FFF2-40B4-BE49-F238E27FC236}">
                <a16:creationId xmlns:a16="http://schemas.microsoft.com/office/drawing/2014/main" id="{04C24AE6-B289-0840-AF52-27953797E437}"/>
              </a:ext>
            </a:extLst>
          </p:cNvPr>
          <p:cNvPicPr/>
          <p:nvPr/>
        </p:nvPicPr>
        <p:blipFill rotWithShape="1">
          <a:blip r:embed="rId2" cstate="print">
            <a:extLst>
              <a:ext uri="{28A0092B-C50C-407E-A947-70E740481C1C}">
                <a14:useLocalDpi xmlns:a14="http://schemas.microsoft.com/office/drawing/2010/main"/>
              </a:ext>
            </a:extLst>
          </a:blip>
          <a:srcRect l="4389" t="6167" r="8351"/>
          <a:stretch/>
        </p:blipFill>
        <p:spPr>
          <a:xfrm>
            <a:off x="3749474" y="251920"/>
            <a:ext cx="5108776" cy="4123229"/>
          </a:xfrm>
          <a:prstGeom prst="rect">
            <a:avLst/>
          </a:prstGeom>
        </p:spPr>
      </p:pic>
    </p:spTree>
    <p:extLst>
      <p:ext uri="{BB962C8B-B14F-4D97-AF65-F5344CB8AC3E}">
        <p14:creationId xmlns:p14="http://schemas.microsoft.com/office/powerpoint/2010/main" val="2670606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F7C0EF-D523-7D47-AE1D-E2D873FF0F82}"/>
              </a:ext>
            </a:extLst>
          </p:cNvPr>
          <p:cNvSpPr>
            <a:spLocks noGrp="1"/>
          </p:cNvSpPr>
          <p:nvPr>
            <p:ph type="title"/>
          </p:nvPr>
        </p:nvSpPr>
        <p:spPr/>
        <p:txBody>
          <a:bodyPr/>
          <a:lstStyle/>
          <a:p>
            <a:r>
              <a:rPr lang="en-US" dirty="0"/>
              <a:t>Current Goals &amp; Initiatives</a:t>
            </a:r>
          </a:p>
        </p:txBody>
      </p:sp>
      <p:sp>
        <p:nvSpPr>
          <p:cNvPr id="3" name="Text Placeholder 2"/>
          <p:cNvSpPr>
            <a:spLocks noGrp="1"/>
          </p:cNvSpPr>
          <p:nvPr>
            <p:ph type="body" sz="quarter" idx="4294967295"/>
          </p:nvPr>
        </p:nvSpPr>
        <p:spPr>
          <a:xfrm>
            <a:off x="768097" y="1179575"/>
            <a:ext cx="8375904" cy="3249549"/>
          </a:xfrm>
        </p:spPr>
        <p:txBody>
          <a:bodyPr>
            <a:normAutofit lnSpcReduction="10000"/>
          </a:bodyPr>
          <a:lstStyle/>
          <a:p>
            <a:pPr marL="300038"/>
            <a:r>
              <a:rPr lang="en-US" dirty="0"/>
              <a:t>Current goals:  </a:t>
            </a:r>
          </a:p>
          <a:p>
            <a:pPr marL="600075" lvl="1"/>
            <a:r>
              <a:rPr lang="en-US" dirty="0"/>
              <a:t>Be ready to react to a positive Astro2020 Decadal Survey outcome.</a:t>
            </a:r>
          </a:p>
          <a:p>
            <a:pPr marL="900113" lvl="2"/>
            <a:r>
              <a:rPr lang="en-US" dirty="0"/>
              <a:t>Currently expected this month (June 2021)   </a:t>
            </a:r>
          </a:p>
          <a:p>
            <a:pPr marL="600075" lvl="1"/>
            <a:r>
              <a:rPr lang="en-US" dirty="0"/>
              <a:t>Advance the </a:t>
            </a:r>
            <a:r>
              <a:rPr lang="en-US" dirty="0" err="1"/>
              <a:t>ngVLA</a:t>
            </a:r>
            <a:r>
              <a:rPr lang="en-US" dirty="0"/>
              <a:t> Conceptual Design for NSF MREFC Candidacy</a:t>
            </a:r>
          </a:p>
          <a:p>
            <a:pPr marL="600075" lvl="1"/>
            <a:endParaRPr lang="en-US" dirty="0"/>
          </a:p>
          <a:p>
            <a:pPr marL="300038"/>
            <a:r>
              <a:rPr lang="en-US" dirty="0"/>
              <a:t>Current initiatives:</a:t>
            </a:r>
          </a:p>
          <a:p>
            <a:pPr lvl="1"/>
            <a:r>
              <a:rPr lang="en-US" dirty="0"/>
              <a:t>Continue to build and hone the </a:t>
            </a:r>
            <a:r>
              <a:rPr lang="en-US" dirty="0" err="1"/>
              <a:t>ngVLA</a:t>
            </a:r>
            <a:r>
              <a:rPr lang="en-US" dirty="0"/>
              <a:t> science case </a:t>
            </a:r>
          </a:p>
          <a:p>
            <a:pPr lvl="2"/>
            <a:r>
              <a:rPr lang="en-US" dirty="0"/>
              <a:t>Driven by the community and coordinated by NRAO</a:t>
            </a:r>
          </a:p>
          <a:p>
            <a:pPr lvl="2"/>
            <a:r>
              <a:rPr lang="en-US" dirty="0"/>
              <a:t>Update/incorporate additional science cases to </a:t>
            </a:r>
            <a:r>
              <a:rPr lang="en-US" dirty="0" err="1"/>
              <a:t>ngVLA</a:t>
            </a:r>
            <a:r>
              <a:rPr lang="en-US" dirty="0"/>
              <a:t> Science Book</a:t>
            </a:r>
          </a:p>
          <a:p>
            <a:pPr lvl="1"/>
            <a:r>
              <a:rPr lang="en-US" dirty="0"/>
              <a:t>Develop </a:t>
            </a:r>
            <a:r>
              <a:rPr lang="en-US" dirty="0" err="1"/>
              <a:t>ngVLA</a:t>
            </a:r>
            <a:r>
              <a:rPr lang="en-US" dirty="0"/>
              <a:t> Conceptual Design and Requirements Baseline</a:t>
            </a:r>
          </a:p>
          <a:p>
            <a:pPr lvl="2"/>
            <a:r>
              <a:rPr lang="en-US" dirty="0"/>
              <a:t>Finalize antenna design and prototype</a:t>
            </a:r>
          </a:p>
          <a:p>
            <a:pPr lvl="2"/>
            <a:r>
              <a:rPr lang="en-US" dirty="0"/>
              <a:t>Work towards a finalized Conceptual Design to be external reviewed in Q1 FY22</a:t>
            </a:r>
          </a:p>
          <a:p>
            <a:endParaRPr lang="en-US" dirty="0"/>
          </a:p>
        </p:txBody>
      </p:sp>
    </p:spTree>
    <p:extLst>
      <p:ext uri="{BB962C8B-B14F-4D97-AF65-F5344CB8AC3E}">
        <p14:creationId xmlns:p14="http://schemas.microsoft.com/office/powerpoint/2010/main" val="683348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10B0F-84E7-684D-927D-65DF9784067F}"/>
              </a:ext>
            </a:extLst>
          </p:cNvPr>
          <p:cNvSpPr>
            <a:spLocks noGrp="1"/>
          </p:cNvSpPr>
          <p:nvPr>
            <p:ph type="title"/>
          </p:nvPr>
        </p:nvSpPr>
        <p:spPr/>
        <p:txBody>
          <a:bodyPr/>
          <a:lstStyle/>
          <a:p>
            <a:r>
              <a:rPr lang="en-US" dirty="0"/>
              <a:t> Status &amp; Performance</a:t>
            </a:r>
          </a:p>
        </p:txBody>
      </p:sp>
      <p:sp>
        <p:nvSpPr>
          <p:cNvPr id="3" name="Text Placeholder 2"/>
          <p:cNvSpPr>
            <a:spLocks noGrp="1"/>
          </p:cNvSpPr>
          <p:nvPr>
            <p:ph type="body" sz="quarter" idx="4294967295"/>
          </p:nvPr>
        </p:nvSpPr>
        <p:spPr>
          <a:xfrm>
            <a:off x="429768" y="1161288"/>
            <a:ext cx="8714232" cy="3239262"/>
          </a:xfrm>
        </p:spPr>
        <p:txBody>
          <a:bodyPr>
            <a:normAutofit fontScale="85000" lnSpcReduction="20000"/>
          </a:bodyPr>
          <a:lstStyle/>
          <a:p>
            <a:r>
              <a:rPr lang="en-US" dirty="0" err="1"/>
              <a:t>ngVLA</a:t>
            </a:r>
            <a:r>
              <a:rPr lang="en-US" dirty="0"/>
              <a:t> now funded through its own Cooperative Support Agreement with NSF</a:t>
            </a:r>
          </a:p>
          <a:p>
            <a:endParaRPr lang="en-US" dirty="0"/>
          </a:p>
          <a:p>
            <a:r>
              <a:rPr lang="en-US" dirty="0"/>
              <a:t>Continue strong community engagement and participation through </a:t>
            </a:r>
            <a:r>
              <a:rPr lang="en-US" dirty="0" err="1"/>
              <a:t>ngVLA</a:t>
            </a:r>
            <a:r>
              <a:rPr lang="en-US" dirty="0"/>
              <a:t> SAC and sponsored events</a:t>
            </a:r>
          </a:p>
          <a:p>
            <a:endParaRPr lang="en-US" dirty="0"/>
          </a:p>
          <a:p>
            <a:r>
              <a:rPr lang="en-US" dirty="0"/>
              <a:t>Updating requirements and retiring existing risks through management and systems engineering</a:t>
            </a:r>
          </a:p>
          <a:p>
            <a:endParaRPr lang="en-US" dirty="0"/>
          </a:p>
          <a:p>
            <a:r>
              <a:rPr lang="en-US" dirty="0"/>
              <a:t>Awaiting NSF/MSIP award to fund prototype antenna.</a:t>
            </a:r>
          </a:p>
          <a:p>
            <a:endParaRPr lang="en-US" dirty="0"/>
          </a:p>
          <a:p>
            <a:r>
              <a:rPr lang="en-US" dirty="0"/>
              <a:t>Continuing to identify and develop Broader Impact/Participation Opportunities with IPTs vis a strategic communication plan.  </a:t>
            </a:r>
          </a:p>
          <a:p>
            <a:endParaRPr lang="en-US" dirty="0"/>
          </a:p>
        </p:txBody>
      </p:sp>
    </p:spTree>
    <p:extLst>
      <p:ext uri="{BB962C8B-B14F-4D97-AF65-F5344CB8AC3E}">
        <p14:creationId xmlns:p14="http://schemas.microsoft.com/office/powerpoint/2010/main" val="2207705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2F7F7A-AAAE-0D48-9FB6-1277D6FBCD0D}"/>
              </a:ext>
            </a:extLst>
          </p:cNvPr>
          <p:cNvSpPr>
            <a:spLocks noGrp="1"/>
          </p:cNvSpPr>
          <p:nvPr>
            <p:ph type="title"/>
          </p:nvPr>
        </p:nvSpPr>
        <p:spPr/>
        <p:txBody>
          <a:bodyPr/>
          <a:lstStyle/>
          <a:p>
            <a:r>
              <a:rPr lang="en-US" dirty="0"/>
              <a:t>FY20 Activities</a:t>
            </a:r>
          </a:p>
        </p:txBody>
      </p:sp>
      <p:sp>
        <p:nvSpPr>
          <p:cNvPr id="6" name="Content Placeholder 5">
            <a:extLst>
              <a:ext uri="{FF2B5EF4-FFF2-40B4-BE49-F238E27FC236}">
                <a16:creationId xmlns:a16="http://schemas.microsoft.com/office/drawing/2014/main" id="{89A3156D-B8B2-634A-B275-492D06F67470}"/>
              </a:ext>
            </a:extLst>
          </p:cNvPr>
          <p:cNvSpPr>
            <a:spLocks noGrp="1"/>
          </p:cNvSpPr>
          <p:nvPr>
            <p:ph idx="1"/>
          </p:nvPr>
        </p:nvSpPr>
        <p:spPr>
          <a:xfrm>
            <a:off x="2102" y="1070549"/>
            <a:ext cx="7013014" cy="3665318"/>
          </a:xfrm>
        </p:spPr>
        <p:txBody>
          <a:bodyPr>
            <a:normAutofit fontScale="85000" lnSpcReduction="20000"/>
          </a:bodyPr>
          <a:lstStyle/>
          <a:p>
            <a:pPr>
              <a:buClr>
                <a:srgbClr val="00B050"/>
              </a:buClr>
              <a:buFont typeface="Wingdings" pitchFamily="2" charset="2"/>
              <a:buChar char="ü"/>
            </a:pPr>
            <a:r>
              <a:rPr lang="en-US" sz="2000" b="1" dirty="0">
                <a:latin typeface="+mn-lt"/>
              </a:rPr>
              <a:t>Respond/Present to Astro2020</a:t>
            </a:r>
            <a:r>
              <a:rPr lang="en-US" sz="2000" dirty="0">
                <a:latin typeface="+mn-lt"/>
              </a:rPr>
              <a:t> Program Panel RFIs</a:t>
            </a:r>
          </a:p>
          <a:p>
            <a:pPr lvl="1"/>
            <a:r>
              <a:rPr lang="en-US" sz="1600" dirty="0">
                <a:latin typeface="+mn-lt"/>
              </a:rPr>
              <a:t>Presented to RMS Panel (Feb. 2020) + Response to 2</a:t>
            </a:r>
            <a:r>
              <a:rPr lang="en-US" sz="1600" baseline="30000" dirty="0">
                <a:latin typeface="+mn-lt"/>
              </a:rPr>
              <a:t>nd</a:t>
            </a:r>
            <a:r>
              <a:rPr lang="en-US" sz="1600" dirty="0">
                <a:latin typeface="+mn-lt"/>
              </a:rPr>
              <a:t> RFI (Mar. 2020)</a:t>
            </a:r>
          </a:p>
          <a:p>
            <a:pPr>
              <a:buClr>
                <a:srgbClr val="00B050"/>
              </a:buClr>
              <a:buFont typeface="Wingdings" pitchFamily="2" charset="2"/>
              <a:buChar char="ü"/>
            </a:pPr>
            <a:r>
              <a:rPr lang="en-US" sz="2000" b="1" dirty="0">
                <a:latin typeface="+mn-lt"/>
              </a:rPr>
              <a:t>Submit MSIP proposal for antenna detailed design and prototype</a:t>
            </a:r>
          </a:p>
          <a:p>
            <a:pPr lvl="1"/>
            <a:r>
              <a:rPr lang="en-US" sz="2000" dirty="0">
                <a:latin typeface="+mn-lt"/>
              </a:rPr>
              <a:t>Validated antenna used to support ongoing university-based intensity mapping experiment (i.e., Caltech/COMAP-</a:t>
            </a:r>
            <a:r>
              <a:rPr lang="en-US" sz="2000" i="1" dirty="0" err="1">
                <a:latin typeface="+mn-lt"/>
              </a:rPr>
              <a:t>EoR</a:t>
            </a:r>
            <a:r>
              <a:rPr lang="en-US" sz="2000" dirty="0">
                <a:latin typeface="+mn-lt"/>
              </a:rPr>
              <a:t>)</a:t>
            </a:r>
          </a:p>
          <a:p>
            <a:pPr>
              <a:buClr>
                <a:srgbClr val="00B050"/>
              </a:buClr>
              <a:buFont typeface="Wingdings" pitchFamily="2" charset="2"/>
              <a:buChar char="ü"/>
            </a:pPr>
            <a:r>
              <a:rPr lang="en-US" sz="2000" b="1" dirty="0">
                <a:latin typeface="+mn-lt"/>
              </a:rPr>
              <a:t>Conduct System Requirements external review</a:t>
            </a:r>
          </a:p>
          <a:p>
            <a:pPr>
              <a:buClr>
                <a:srgbClr val="00B050"/>
              </a:buClr>
              <a:buFont typeface="Wingdings" pitchFamily="2" charset="2"/>
              <a:buChar char="ü"/>
            </a:pPr>
            <a:r>
              <a:rPr lang="en-US" sz="2000" b="1" dirty="0">
                <a:latin typeface="+mn-lt"/>
              </a:rPr>
              <a:t>Support </a:t>
            </a:r>
            <a:r>
              <a:rPr lang="en-US" sz="2000" b="1" dirty="0" err="1">
                <a:latin typeface="+mn-lt"/>
              </a:rPr>
              <a:t>ngVLA</a:t>
            </a:r>
            <a:r>
              <a:rPr lang="en-US" sz="2000" b="1" dirty="0">
                <a:latin typeface="+mn-lt"/>
              </a:rPr>
              <a:t> technical meetings</a:t>
            </a:r>
          </a:p>
          <a:p>
            <a:pPr lvl="1"/>
            <a:r>
              <a:rPr lang="en-US" sz="2000" dirty="0">
                <a:latin typeface="+mn-lt"/>
              </a:rPr>
              <a:t>SPIE Astronomical Telescopes &amp; Instrumentation, </a:t>
            </a:r>
            <a:r>
              <a:rPr lang="en-US" sz="2000" i="1" dirty="0">
                <a:solidFill>
                  <a:srgbClr val="C00000"/>
                </a:solidFill>
                <a:latin typeface="+mn-lt"/>
              </a:rPr>
              <a:t>San Diego (Dec 13-18)</a:t>
            </a:r>
          </a:p>
          <a:p>
            <a:pPr lvl="1"/>
            <a:r>
              <a:rPr lang="en-US" sz="2000" dirty="0">
                <a:latin typeface="+mn-lt"/>
              </a:rPr>
              <a:t>NARSM 2020, Montreal (July 5-10 </a:t>
            </a:r>
            <a:r>
              <a:rPr lang="en-US" sz="2000" dirty="0">
                <a:solidFill>
                  <a:srgbClr val="C00000"/>
                </a:solidFill>
                <a:latin typeface="+mn-lt"/>
              </a:rPr>
              <a:t>– </a:t>
            </a:r>
            <a:r>
              <a:rPr lang="en-US" sz="2000" i="1" dirty="0">
                <a:solidFill>
                  <a:srgbClr val="C00000"/>
                </a:solidFill>
                <a:latin typeface="+mn-lt"/>
              </a:rPr>
              <a:t>Virtual</a:t>
            </a:r>
            <a:r>
              <a:rPr lang="en-US" sz="2000" dirty="0">
                <a:latin typeface="+mn-lt"/>
              </a:rPr>
              <a:t>) </a:t>
            </a:r>
          </a:p>
          <a:p>
            <a:pPr>
              <a:buClr>
                <a:srgbClr val="00B050"/>
              </a:buClr>
              <a:buFont typeface="Wingdings" pitchFamily="2" charset="2"/>
              <a:buChar char="ü"/>
            </a:pPr>
            <a:r>
              <a:rPr lang="en-US" sz="2000" b="1" dirty="0">
                <a:latin typeface="+mn-lt"/>
              </a:rPr>
              <a:t>Support </a:t>
            </a:r>
            <a:r>
              <a:rPr lang="en-US" sz="2000" b="1" dirty="0" err="1">
                <a:latin typeface="+mn-lt"/>
              </a:rPr>
              <a:t>ngVLA</a:t>
            </a:r>
            <a:r>
              <a:rPr lang="en-US" sz="2000" b="1" dirty="0">
                <a:latin typeface="+mn-lt"/>
              </a:rPr>
              <a:t> science meetings</a:t>
            </a:r>
          </a:p>
          <a:p>
            <a:pPr lvl="1"/>
            <a:r>
              <a:rPr lang="en-US" sz="2000" i="1" dirty="0">
                <a:latin typeface="+mn-lt"/>
              </a:rPr>
              <a:t>Compact Objects in the Multi-Messenger Era,</a:t>
            </a:r>
            <a:r>
              <a:rPr lang="en-US" sz="2000" dirty="0">
                <a:latin typeface="+mn-lt"/>
              </a:rPr>
              <a:t> </a:t>
            </a:r>
          </a:p>
          <a:p>
            <a:pPr lvl="2"/>
            <a:r>
              <a:rPr lang="en-US" sz="1700" b="1" i="1" dirty="0">
                <a:solidFill>
                  <a:srgbClr val="C00000"/>
                </a:solidFill>
                <a:latin typeface="+mn-lt"/>
              </a:rPr>
              <a:t>Virtual</a:t>
            </a:r>
            <a:r>
              <a:rPr lang="en-US" sz="1700" i="1" dirty="0">
                <a:solidFill>
                  <a:srgbClr val="C00000"/>
                </a:solidFill>
                <a:latin typeface="+mn-lt"/>
              </a:rPr>
              <a:t> (July 14 – 15, 2020)   </a:t>
            </a:r>
            <a:r>
              <a:rPr lang="en-US" sz="1700" i="1" strike="sngStrike" dirty="0">
                <a:solidFill>
                  <a:srgbClr val="C00000"/>
                </a:solidFill>
                <a:latin typeface="+mn-lt"/>
              </a:rPr>
              <a:t>+  Saint Paul MN (Jun 23 – 25, 2021)</a:t>
            </a:r>
          </a:p>
          <a:p>
            <a:r>
              <a:rPr lang="en-US" sz="2000" b="1" dirty="0">
                <a:latin typeface="+mn-lt"/>
              </a:rPr>
              <a:t>Test 5 WVRs on VLA Antennas w/ new Tipping Radiometer</a:t>
            </a:r>
          </a:p>
          <a:p>
            <a:r>
              <a:rPr lang="en-US" sz="2000" b="1" dirty="0">
                <a:latin typeface="+mn-lt"/>
              </a:rPr>
              <a:t>Continue to Develop </a:t>
            </a:r>
            <a:r>
              <a:rPr lang="en-US" sz="2000" b="1" dirty="0" err="1">
                <a:latin typeface="+mn-lt"/>
              </a:rPr>
              <a:t>ngVLA</a:t>
            </a:r>
            <a:r>
              <a:rPr lang="en-US" sz="2000" b="1" dirty="0">
                <a:latin typeface="+mn-lt"/>
              </a:rPr>
              <a:t> Broader Impact/Participation Plan</a:t>
            </a:r>
          </a:p>
          <a:p>
            <a:endParaRPr lang="en-US" sz="2400" i="1" dirty="0">
              <a:solidFill>
                <a:srgbClr val="C00000"/>
              </a:solidFill>
              <a:latin typeface="+mn-lt"/>
            </a:endParaRPr>
          </a:p>
        </p:txBody>
      </p:sp>
      <p:sp>
        <p:nvSpPr>
          <p:cNvPr id="2" name="Slide Number Placeholder 1">
            <a:extLst>
              <a:ext uri="{FF2B5EF4-FFF2-40B4-BE49-F238E27FC236}">
                <a16:creationId xmlns:a16="http://schemas.microsoft.com/office/drawing/2014/main" id="{79E6D2E7-F7EA-264C-B331-1CE4EFBE3EA0}"/>
              </a:ext>
            </a:extLst>
          </p:cNvPr>
          <p:cNvSpPr>
            <a:spLocks noGrp="1"/>
          </p:cNvSpPr>
          <p:nvPr>
            <p:ph type="sldNum" sz="quarter" idx="12"/>
          </p:nvPr>
        </p:nvSpPr>
        <p:spPr/>
        <p:txBody>
          <a:bodyPr/>
          <a:lstStyle/>
          <a:p>
            <a:fld id="{C007A3FA-37C8-B64A-9EE6-D07431EEED58}" type="slidenum">
              <a:rPr lang="en-US" smtClean="0"/>
              <a:pPr/>
              <a:t>33</a:t>
            </a:fld>
            <a:endParaRPr lang="en-US" dirty="0"/>
          </a:p>
        </p:txBody>
      </p:sp>
      <p:pic>
        <p:nvPicPr>
          <p:cNvPr id="7" name="Picture 6">
            <a:extLst>
              <a:ext uri="{FF2B5EF4-FFF2-40B4-BE49-F238E27FC236}">
                <a16:creationId xmlns:a16="http://schemas.microsoft.com/office/drawing/2014/main" id="{ABB212A4-0263-A148-9D90-BC6FD11953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72848" y="1620231"/>
            <a:ext cx="1971151" cy="1518392"/>
          </a:xfrm>
          <a:prstGeom prst="rect">
            <a:avLst/>
          </a:prstGeom>
        </p:spPr>
      </p:pic>
      <p:pic>
        <p:nvPicPr>
          <p:cNvPr id="8" name="Picture 7">
            <a:extLst>
              <a:ext uri="{FF2B5EF4-FFF2-40B4-BE49-F238E27FC236}">
                <a16:creationId xmlns:a16="http://schemas.microsoft.com/office/drawing/2014/main" id="{1745A31E-8A7B-5344-8851-F6C45C5346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789770" y="3298549"/>
            <a:ext cx="1279407" cy="959555"/>
          </a:xfrm>
          <a:prstGeom prst="rect">
            <a:avLst/>
          </a:prstGeom>
        </p:spPr>
      </p:pic>
      <p:pic>
        <p:nvPicPr>
          <p:cNvPr id="9" name="Picture 8">
            <a:extLst>
              <a:ext uri="{FF2B5EF4-FFF2-40B4-BE49-F238E27FC236}">
                <a16:creationId xmlns:a16="http://schemas.microsoft.com/office/drawing/2014/main" id="{7DA4CACD-51CC-5345-968C-248E6A2400C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88117" y="3256818"/>
            <a:ext cx="2155882" cy="994525"/>
          </a:xfrm>
          <a:prstGeom prst="rect">
            <a:avLst/>
          </a:prstGeom>
        </p:spPr>
      </p:pic>
      <p:pic>
        <p:nvPicPr>
          <p:cNvPr id="10" name="ngvla_movie.mp4">
            <a:hlinkClick r:id="" action="ppaction://media"/>
            <a:extLst>
              <a:ext uri="{FF2B5EF4-FFF2-40B4-BE49-F238E27FC236}">
                <a16:creationId xmlns:a16="http://schemas.microsoft.com/office/drawing/2014/main" id="{CCB96D96-BDCF-374B-BC8B-BD7DBE73091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a:stretch/>
        </p:blipFill>
        <p:spPr>
          <a:xfrm>
            <a:off x="7542262" y="136532"/>
            <a:ext cx="1455433" cy="1408482"/>
          </a:xfrm>
          <a:prstGeom prst="rect">
            <a:avLst/>
          </a:prstGeom>
        </p:spPr>
      </p:pic>
      <p:pic>
        <p:nvPicPr>
          <p:cNvPr id="12" name="Content Placeholder 7">
            <a:extLst>
              <a:ext uri="{FF2B5EF4-FFF2-40B4-BE49-F238E27FC236}">
                <a16:creationId xmlns:a16="http://schemas.microsoft.com/office/drawing/2014/main" id="{605A8C25-A144-3544-8E8B-37BB23651B8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52125" y="140875"/>
            <a:ext cx="2590137" cy="1080142"/>
          </a:xfrm>
          <a:prstGeom prst="rect">
            <a:avLst/>
          </a:prstGeom>
        </p:spPr>
      </p:pic>
    </p:spTree>
    <p:extLst>
      <p:ext uri="{BB962C8B-B14F-4D97-AF65-F5344CB8AC3E}">
        <p14:creationId xmlns:p14="http://schemas.microsoft.com/office/powerpoint/2010/main" val="267527446"/>
      </p:ext>
    </p:extLst>
  </p:cSld>
  <p:clrMapOvr>
    <a:masterClrMapping/>
  </p:clrMapOvr>
  <p:timing>
    <p:tnLst>
      <p:par>
        <p:cTn id="1" dur="indefinite" restart="never" nodeType="tmRoot">
          <p:childTnLst>
            <p:video>
              <p:cMediaNode vol="0">
                <p:cTn id="2" fill="hold" display="0">
                  <p:stCondLst>
                    <p:cond delay="indefinite"/>
                  </p:stCondLst>
                </p:cTn>
                <p:tgtEl>
                  <p:spTgt spid="10"/>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2F7F7A-AAAE-0D48-9FB6-1277D6FBCD0D}"/>
              </a:ext>
            </a:extLst>
          </p:cNvPr>
          <p:cNvSpPr>
            <a:spLocks noGrp="1"/>
          </p:cNvSpPr>
          <p:nvPr>
            <p:ph type="title"/>
          </p:nvPr>
        </p:nvSpPr>
        <p:spPr/>
        <p:txBody>
          <a:bodyPr/>
          <a:lstStyle/>
          <a:p>
            <a:r>
              <a:rPr lang="en-US" dirty="0"/>
              <a:t>FY21 Activities</a:t>
            </a:r>
          </a:p>
        </p:txBody>
      </p:sp>
      <p:sp>
        <p:nvSpPr>
          <p:cNvPr id="3" name="Content Placeholder 2">
            <a:extLst>
              <a:ext uri="{FF2B5EF4-FFF2-40B4-BE49-F238E27FC236}">
                <a16:creationId xmlns:a16="http://schemas.microsoft.com/office/drawing/2014/main" id="{9FDD4B36-B2B8-2D45-A549-1FA9F4023B64}"/>
              </a:ext>
            </a:extLst>
          </p:cNvPr>
          <p:cNvSpPr>
            <a:spLocks noGrp="1"/>
          </p:cNvSpPr>
          <p:nvPr>
            <p:ph idx="1"/>
          </p:nvPr>
        </p:nvSpPr>
        <p:spPr>
          <a:xfrm>
            <a:off x="6541" y="1225296"/>
            <a:ext cx="9130918" cy="3443793"/>
          </a:xfrm>
        </p:spPr>
        <p:txBody>
          <a:bodyPr>
            <a:normAutofit fontScale="85000" lnSpcReduction="20000"/>
          </a:bodyPr>
          <a:lstStyle/>
          <a:p>
            <a:r>
              <a:rPr lang="en-US" dirty="0">
                <a:latin typeface="+mn-lt"/>
              </a:rPr>
              <a:t>Hosted Special Session at AAS</a:t>
            </a:r>
          </a:p>
          <a:p>
            <a:r>
              <a:rPr lang="en-US" dirty="0">
                <a:latin typeface="+mn-lt"/>
              </a:rPr>
              <a:t>Supporting </a:t>
            </a:r>
            <a:r>
              <a:rPr lang="en-US" dirty="0" err="1">
                <a:latin typeface="+mn-lt"/>
              </a:rPr>
              <a:t>ngVLA</a:t>
            </a:r>
            <a:r>
              <a:rPr lang="en-US" dirty="0">
                <a:latin typeface="+mn-lt"/>
              </a:rPr>
              <a:t> Community Studies</a:t>
            </a:r>
          </a:p>
          <a:p>
            <a:pPr lvl="1"/>
            <a:r>
              <a:rPr lang="en-US" dirty="0">
                <a:latin typeface="+mn-lt"/>
              </a:rPr>
              <a:t>7 approved and 4 funded</a:t>
            </a:r>
          </a:p>
          <a:p>
            <a:r>
              <a:rPr lang="en-US" dirty="0">
                <a:latin typeface="+mn-lt"/>
              </a:rPr>
              <a:t>Hired new </a:t>
            </a:r>
            <a:r>
              <a:rPr lang="en-US" dirty="0" err="1">
                <a:latin typeface="+mn-lt"/>
              </a:rPr>
              <a:t>ngVLA</a:t>
            </a:r>
            <a:r>
              <a:rPr lang="en-US" dirty="0">
                <a:latin typeface="+mn-lt"/>
              </a:rPr>
              <a:t> Research Associate</a:t>
            </a:r>
          </a:p>
          <a:p>
            <a:r>
              <a:rPr lang="en-US" sz="2100" dirty="0">
                <a:latin typeface="+mn-lt"/>
              </a:rPr>
              <a:t>Document Prep. for FY22 Conceptual Design Review </a:t>
            </a:r>
            <a:r>
              <a:rPr lang="en-US" sz="2100" b="1" i="1" dirty="0">
                <a:solidFill>
                  <a:srgbClr val="C00000"/>
                </a:solidFill>
                <a:latin typeface="+mn-lt"/>
              </a:rPr>
              <a:t>(Requirements Baselined) </a:t>
            </a:r>
            <a:endParaRPr lang="en-US" b="1" i="1" dirty="0">
              <a:latin typeface="+mn-lt"/>
            </a:endParaRPr>
          </a:p>
          <a:p>
            <a:pPr lvl="1"/>
            <a:r>
              <a:rPr lang="en-US" dirty="0">
                <a:latin typeface="+mn-lt"/>
              </a:rPr>
              <a:t>Substantial update to the configuration and simulation analysis tools</a:t>
            </a:r>
          </a:p>
          <a:p>
            <a:pPr lvl="1"/>
            <a:r>
              <a:rPr lang="en-US" dirty="0">
                <a:latin typeface="+mn-lt"/>
              </a:rPr>
              <a:t>CSV Test Planning </a:t>
            </a:r>
          </a:p>
          <a:p>
            <a:pPr lvl="1"/>
            <a:r>
              <a:rPr lang="en-US" dirty="0">
                <a:latin typeface="+mn-lt"/>
              </a:rPr>
              <a:t>Software Requirements Capture</a:t>
            </a:r>
          </a:p>
          <a:p>
            <a:pPr lvl="1"/>
            <a:r>
              <a:rPr lang="en-US" dirty="0">
                <a:latin typeface="+mn-lt"/>
              </a:rPr>
              <a:t>Observing Mode Calibration Strategy</a:t>
            </a:r>
          </a:p>
          <a:p>
            <a:pPr lvl="1"/>
            <a:r>
              <a:rPr lang="en-US" dirty="0">
                <a:latin typeface="+mn-lt"/>
              </a:rPr>
              <a:t>…</a:t>
            </a:r>
          </a:p>
          <a:p>
            <a:r>
              <a:rPr lang="en-US" dirty="0">
                <a:latin typeface="+mn-lt"/>
              </a:rPr>
              <a:t>Awaiting MSIP Funding for Antenna Final Design </a:t>
            </a:r>
            <a:br>
              <a:rPr lang="en-US" dirty="0">
                <a:latin typeface="+mn-lt"/>
              </a:rPr>
            </a:br>
            <a:r>
              <a:rPr lang="en-US" dirty="0">
                <a:latin typeface="+mn-lt"/>
              </a:rPr>
              <a:t>and Prototype Kickoff</a:t>
            </a:r>
          </a:p>
          <a:p>
            <a:r>
              <a:rPr lang="en-US" dirty="0">
                <a:latin typeface="+mn-lt"/>
              </a:rPr>
              <a:t>Ramp up on Preliminary Design on all major systems</a:t>
            </a:r>
          </a:p>
          <a:p>
            <a:pPr lvl="1"/>
            <a:endParaRPr lang="en-US" dirty="0"/>
          </a:p>
        </p:txBody>
      </p:sp>
      <p:sp>
        <p:nvSpPr>
          <p:cNvPr id="2" name="Slide Number Placeholder 1">
            <a:extLst>
              <a:ext uri="{FF2B5EF4-FFF2-40B4-BE49-F238E27FC236}">
                <a16:creationId xmlns:a16="http://schemas.microsoft.com/office/drawing/2014/main" id="{79E6D2E7-F7EA-264C-B331-1CE4EFBE3EA0}"/>
              </a:ext>
            </a:extLst>
          </p:cNvPr>
          <p:cNvSpPr>
            <a:spLocks noGrp="1"/>
          </p:cNvSpPr>
          <p:nvPr>
            <p:ph type="sldNum" sz="quarter" idx="12"/>
          </p:nvPr>
        </p:nvSpPr>
        <p:spPr/>
        <p:txBody>
          <a:bodyPr/>
          <a:lstStyle/>
          <a:p>
            <a:fld id="{C007A3FA-37C8-B64A-9EE6-D07431EEED58}" type="slidenum">
              <a:rPr lang="en-US" smtClean="0"/>
              <a:pPr/>
              <a:t>34</a:t>
            </a:fld>
            <a:endParaRPr lang="en-US" dirty="0"/>
          </a:p>
        </p:txBody>
      </p:sp>
      <p:pic>
        <p:nvPicPr>
          <p:cNvPr id="11" name="Picture 10">
            <a:extLst>
              <a:ext uri="{FF2B5EF4-FFF2-40B4-BE49-F238E27FC236}">
                <a16:creationId xmlns:a16="http://schemas.microsoft.com/office/drawing/2014/main" id="{2CD97893-51D9-BC43-A00C-C5A9145019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6682" y="2918159"/>
            <a:ext cx="2380777" cy="1339187"/>
          </a:xfrm>
          <a:prstGeom prst="rect">
            <a:avLst/>
          </a:prstGeom>
        </p:spPr>
      </p:pic>
      <p:pic>
        <p:nvPicPr>
          <p:cNvPr id="13" name="Grafik 5">
            <a:extLst>
              <a:ext uri="{FF2B5EF4-FFF2-40B4-BE49-F238E27FC236}">
                <a16:creationId xmlns:a16="http://schemas.microsoft.com/office/drawing/2014/main" id="{7EE72C3E-C283-AF4C-9F67-382CD29B05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92064" y="2739076"/>
            <a:ext cx="1412050" cy="1697355"/>
          </a:xfrm>
          <a:prstGeom prst="rect">
            <a:avLst/>
          </a:prstGeom>
        </p:spPr>
      </p:pic>
      <p:pic>
        <p:nvPicPr>
          <p:cNvPr id="14" name="Picture 13">
            <a:extLst>
              <a:ext uri="{FF2B5EF4-FFF2-40B4-BE49-F238E27FC236}">
                <a16:creationId xmlns:a16="http://schemas.microsoft.com/office/drawing/2014/main" id="{909615D0-FF7F-6148-BBD9-E22FE12E3F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39246" y="-28289"/>
            <a:ext cx="4000017" cy="2276856"/>
          </a:xfrm>
          <a:prstGeom prst="rect">
            <a:avLst/>
          </a:prstGeom>
        </p:spPr>
      </p:pic>
    </p:spTree>
    <p:extLst>
      <p:ext uri="{BB962C8B-B14F-4D97-AF65-F5344CB8AC3E}">
        <p14:creationId xmlns:p14="http://schemas.microsoft.com/office/powerpoint/2010/main" val="685306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096F925F-D565-3841-833B-C516C762043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3330" r="28401" b="-1933"/>
          <a:stretch/>
        </p:blipFill>
        <p:spPr bwMode="auto">
          <a:xfrm>
            <a:off x="4247711" y="1431151"/>
            <a:ext cx="2235337"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a:extLst>
              <a:ext uri="{FF2B5EF4-FFF2-40B4-BE49-F238E27FC236}">
                <a16:creationId xmlns:a16="http://schemas.microsoft.com/office/drawing/2014/main" id="{FBD96ED6-2B46-DD48-9181-D504C9465E18}"/>
              </a:ext>
            </a:extLst>
          </p:cNvPr>
          <p:cNvSpPr>
            <a:spLocks noGrp="1"/>
          </p:cNvSpPr>
          <p:nvPr>
            <p:ph type="body" sz="quarter" idx="4294967295"/>
          </p:nvPr>
        </p:nvSpPr>
        <p:spPr>
          <a:xfrm>
            <a:off x="1576137" y="107147"/>
            <a:ext cx="5572973" cy="357187"/>
          </a:xfrm>
        </p:spPr>
        <p:txBody>
          <a:bodyPr>
            <a:noAutofit/>
          </a:bodyPr>
          <a:lstStyle/>
          <a:p>
            <a:pPr marL="0" indent="0">
              <a:buNone/>
            </a:pPr>
            <a:r>
              <a:rPr lang="en-US" sz="3200" b="1" dirty="0" err="1">
                <a:latin typeface="+mj-lt"/>
              </a:rPr>
              <a:t>ngVLA</a:t>
            </a:r>
            <a:r>
              <a:rPr lang="en-US" sz="3200" b="1" dirty="0">
                <a:latin typeface="+mj-lt"/>
              </a:rPr>
              <a:t> Antenna Development</a:t>
            </a:r>
          </a:p>
        </p:txBody>
      </p:sp>
      <p:pic>
        <p:nvPicPr>
          <p:cNvPr id="4" name="Grafik 3">
            <a:extLst>
              <a:ext uri="{FF2B5EF4-FFF2-40B4-BE49-F238E27FC236}">
                <a16:creationId xmlns:a16="http://schemas.microsoft.com/office/drawing/2014/main" id="{E82D0023-ED53-9040-BBC9-24619581A2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5823" t="3541" r="18209"/>
          <a:stretch/>
        </p:blipFill>
        <p:spPr>
          <a:xfrm>
            <a:off x="442658" y="1023581"/>
            <a:ext cx="2195054" cy="3106788"/>
          </a:xfrm>
          <a:prstGeom prst="rect">
            <a:avLst/>
          </a:prstGeom>
        </p:spPr>
      </p:pic>
      <p:pic>
        <p:nvPicPr>
          <p:cNvPr id="5" name="Grafik 9">
            <a:extLst>
              <a:ext uri="{FF2B5EF4-FFF2-40B4-BE49-F238E27FC236}">
                <a16:creationId xmlns:a16="http://schemas.microsoft.com/office/drawing/2014/main" id="{CBDFEA1C-28FC-A740-82E2-A60BE220AF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25839" y="3650170"/>
            <a:ext cx="1360510" cy="513398"/>
          </a:xfrm>
          <a:prstGeom prst="rect">
            <a:avLst/>
          </a:prstGeom>
          <a:ln>
            <a:noFill/>
          </a:ln>
          <a:effectLst>
            <a:outerShdw blurRad="292100" dist="139700" dir="2700000" algn="tl" rotWithShape="0">
              <a:schemeClr val="bg1">
                <a:lumMod val="50000"/>
                <a:alpha val="65000"/>
              </a:schemeClr>
            </a:outerShdw>
          </a:effectLst>
        </p:spPr>
      </p:pic>
      <p:sp>
        <p:nvSpPr>
          <p:cNvPr id="6" name="Textfeld 9">
            <a:extLst>
              <a:ext uri="{FF2B5EF4-FFF2-40B4-BE49-F238E27FC236}">
                <a16:creationId xmlns:a16="http://schemas.microsoft.com/office/drawing/2014/main" id="{8DAD0AFB-F3D7-2E45-977B-02195E052FDD}"/>
              </a:ext>
            </a:extLst>
          </p:cNvPr>
          <p:cNvSpPr txBox="1"/>
          <p:nvPr/>
        </p:nvSpPr>
        <p:spPr>
          <a:xfrm>
            <a:off x="879781" y="4077170"/>
            <a:ext cx="1114775" cy="369332"/>
          </a:xfrm>
          <a:prstGeom prst="rect">
            <a:avLst/>
          </a:prstGeom>
          <a:noFill/>
        </p:spPr>
        <p:txBody>
          <a:bodyPr wrap="square" rtlCol="0">
            <a:spAutoFit/>
          </a:bodyPr>
          <a:lstStyle/>
          <a:p>
            <a:r>
              <a:rPr lang="en-US" sz="900" dirty="0">
                <a:solidFill>
                  <a:srgbClr val="7F767E"/>
                </a:solidFill>
                <a:latin typeface="HelveticaNeue LT 45 Light" pitchFamily="34" charset="0"/>
              </a:rPr>
              <a:t>An OHB Company</a:t>
            </a:r>
          </a:p>
        </p:txBody>
      </p:sp>
      <p:pic>
        <p:nvPicPr>
          <p:cNvPr id="7" name="Grafik 5">
            <a:extLst>
              <a:ext uri="{FF2B5EF4-FFF2-40B4-BE49-F238E27FC236}">
                <a16:creationId xmlns:a16="http://schemas.microsoft.com/office/drawing/2014/main" id="{C7720DEA-BE0B-5E42-94B5-C67E8F6CE31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9767" r="7250"/>
          <a:stretch/>
        </p:blipFill>
        <p:spPr>
          <a:xfrm>
            <a:off x="6397797" y="649710"/>
            <a:ext cx="2453033" cy="2948669"/>
          </a:xfrm>
          <a:prstGeom prst="rect">
            <a:avLst/>
          </a:prstGeom>
        </p:spPr>
      </p:pic>
      <p:pic>
        <p:nvPicPr>
          <p:cNvPr id="8" name="Grafik 9" descr="Logo_VA-GD_bearbeitet GD blau.png">
            <a:extLst>
              <a:ext uri="{FF2B5EF4-FFF2-40B4-BE49-F238E27FC236}">
                <a16:creationId xmlns:a16="http://schemas.microsoft.com/office/drawing/2014/main" id="{F775CA0B-42AB-A34D-AC04-E6BEEB5769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77458" y="848751"/>
            <a:ext cx="2344339" cy="207749"/>
          </a:xfrm>
          <a:prstGeom prst="rect">
            <a:avLst/>
          </a:prstGeom>
        </p:spPr>
      </p:pic>
      <p:pic>
        <p:nvPicPr>
          <p:cNvPr id="9" name="Picture 8">
            <a:extLst>
              <a:ext uri="{FF2B5EF4-FFF2-40B4-BE49-F238E27FC236}">
                <a16:creationId xmlns:a16="http://schemas.microsoft.com/office/drawing/2014/main" id="{620BB55C-7743-804D-94ED-C22AC55ABC6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171900" y="810612"/>
            <a:ext cx="2147464" cy="3169256"/>
          </a:xfrm>
          <a:prstGeom prst="rect">
            <a:avLst/>
          </a:prstGeom>
        </p:spPr>
      </p:pic>
      <p:pic>
        <p:nvPicPr>
          <p:cNvPr id="13" name="Grafik 16">
            <a:extLst>
              <a:ext uri="{FF2B5EF4-FFF2-40B4-BE49-F238E27FC236}">
                <a16:creationId xmlns:a16="http://schemas.microsoft.com/office/drawing/2014/main" id="{49F4775B-5B8A-4E49-8950-70C1B70D46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637" y="3896657"/>
            <a:ext cx="1843652" cy="190038"/>
          </a:xfrm>
          <a:prstGeom prst="rect">
            <a:avLst/>
          </a:prstGeom>
        </p:spPr>
      </p:pic>
      <p:pic>
        <p:nvPicPr>
          <p:cNvPr id="14" name="Picture 13">
            <a:extLst>
              <a:ext uri="{FF2B5EF4-FFF2-40B4-BE49-F238E27FC236}">
                <a16:creationId xmlns:a16="http://schemas.microsoft.com/office/drawing/2014/main" id="{FA6B52E1-8F81-5A42-82D6-5958FDAEE28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263693" y="3473214"/>
            <a:ext cx="729751" cy="444324"/>
          </a:xfrm>
          <a:prstGeom prst="rect">
            <a:avLst/>
          </a:prstGeom>
        </p:spPr>
      </p:pic>
    </p:spTree>
    <p:extLst>
      <p:ext uri="{BB962C8B-B14F-4D97-AF65-F5344CB8AC3E}">
        <p14:creationId xmlns:p14="http://schemas.microsoft.com/office/powerpoint/2010/main" val="1253256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318" y="1215504"/>
            <a:ext cx="7886700" cy="3368528"/>
          </a:xfrm>
        </p:spPr>
        <p:txBody>
          <a:bodyPr>
            <a:normAutofit/>
          </a:bodyPr>
          <a:lstStyle/>
          <a:p>
            <a:r>
              <a:rPr lang="en-US" dirty="0"/>
              <a:t>Contract Awarded to </a:t>
            </a:r>
            <a:r>
              <a:rPr lang="en-US" dirty="0" err="1"/>
              <a:t>mtex</a:t>
            </a:r>
            <a:endParaRPr lang="en-US" dirty="0"/>
          </a:p>
          <a:p>
            <a:r>
              <a:rPr lang="en-US" dirty="0"/>
              <a:t>Antenna contract contains 4 options</a:t>
            </a:r>
          </a:p>
          <a:p>
            <a:pPr lvl="1"/>
            <a:r>
              <a:rPr lang="en-US" dirty="0"/>
              <a:t>Baseline – Preliminary Design Phase 1</a:t>
            </a:r>
          </a:p>
          <a:p>
            <a:pPr lvl="1"/>
            <a:r>
              <a:rPr lang="en-US" dirty="0"/>
              <a:t>Option 1 - Preliminary Design Phase 2</a:t>
            </a:r>
          </a:p>
          <a:p>
            <a:pPr lvl="1"/>
            <a:r>
              <a:rPr lang="en-US" dirty="0"/>
              <a:t>Option 2 - Prototype Development </a:t>
            </a:r>
          </a:p>
          <a:p>
            <a:pPr lvl="1"/>
            <a:r>
              <a:rPr lang="en-US" dirty="0"/>
              <a:t>Option 3 – Final Design</a:t>
            </a:r>
          </a:p>
          <a:p>
            <a:r>
              <a:rPr lang="en-US" dirty="0"/>
              <a:t>FY21 antenna budget supports the Baseline option</a:t>
            </a:r>
          </a:p>
          <a:p>
            <a:r>
              <a:rPr lang="en-US" dirty="0"/>
              <a:t>NSF MSIP funding supports the 3 remaining options </a:t>
            </a:r>
          </a:p>
          <a:p>
            <a:pPr lvl="1"/>
            <a:r>
              <a:rPr lang="en-US" dirty="0"/>
              <a:t>Does not include Project Office Funding</a:t>
            </a:r>
          </a:p>
        </p:txBody>
      </p:sp>
      <p:sp>
        <p:nvSpPr>
          <p:cNvPr id="4" name="Slide Number Placeholder 3"/>
          <p:cNvSpPr>
            <a:spLocks noGrp="1"/>
          </p:cNvSpPr>
          <p:nvPr>
            <p:ph type="sldNum" sz="quarter" idx="12"/>
          </p:nvPr>
        </p:nvSpPr>
        <p:spPr/>
        <p:txBody>
          <a:bodyPr/>
          <a:lstStyle/>
          <a:p>
            <a:fld id="{C007A3FA-37C8-B64A-9EE6-D07431EEED58}" type="slidenum">
              <a:rPr lang="en-US" smtClean="0"/>
              <a:pPr/>
              <a:t>36</a:t>
            </a:fld>
            <a:endParaRPr lang="en-US" dirty="0"/>
          </a:p>
        </p:txBody>
      </p:sp>
      <p:sp>
        <p:nvSpPr>
          <p:cNvPr id="9" name="Title 1">
            <a:extLst>
              <a:ext uri="{FF2B5EF4-FFF2-40B4-BE49-F238E27FC236}">
                <a16:creationId xmlns:a16="http://schemas.microsoft.com/office/drawing/2014/main" id="{9D18B85C-B372-C645-AE43-EEFB3D0C970B}"/>
              </a:ext>
            </a:extLst>
          </p:cNvPr>
          <p:cNvSpPr>
            <a:spLocks noGrp="1"/>
          </p:cNvSpPr>
          <p:nvPr>
            <p:ph type="title"/>
          </p:nvPr>
        </p:nvSpPr>
        <p:spPr/>
        <p:txBody>
          <a:bodyPr/>
          <a:lstStyle/>
          <a:p>
            <a:r>
              <a:rPr lang="en-US" dirty="0" err="1"/>
              <a:t>ngVLA</a:t>
            </a:r>
            <a:r>
              <a:rPr lang="en-US" dirty="0"/>
              <a:t> Antenna Development</a:t>
            </a:r>
          </a:p>
        </p:txBody>
      </p:sp>
      <p:pic>
        <p:nvPicPr>
          <p:cNvPr id="10" name="Grafik 5">
            <a:extLst>
              <a:ext uri="{FF2B5EF4-FFF2-40B4-BE49-F238E27FC236}">
                <a16:creationId xmlns:a16="http://schemas.microsoft.com/office/drawing/2014/main" id="{12C1705A-F799-3B42-9E73-A60CDC088E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2193" y="136097"/>
            <a:ext cx="2453033" cy="2948669"/>
          </a:xfrm>
          <a:prstGeom prst="rect">
            <a:avLst/>
          </a:prstGeom>
        </p:spPr>
      </p:pic>
    </p:spTree>
    <p:extLst>
      <p:ext uri="{BB962C8B-B14F-4D97-AF65-F5344CB8AC3E}">
        <p14:creationId xmlns:p14="http://schemas.microsoft.com/office/powerpoint/2010/main" val="2630079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8862" y="1215504"/>
            <a:ext cx="5889195" cy="3224985"/>
          </a:xfrm>
        </p:spPr>
        <p:txBody>
          <a:bodyPr>
            <a:normAutofit fontScale="92500" lnSpcReduction="10000"/>
          </a:bodyPr>
          <a:lstStyle/>
          <a:p>
            <a:r>
              <a:rPr lang="en-US" sz="2000" dirty="0"/>
              <a:t>Supporting Astro2020 Decadal Survey (TRACE)</a:t>
            </a:r>
          </a:p>
          <a:p>
            <a:pPr lvl="1"/>
            <a:endParaRPr lang="en-US" sz="1600" dirty="0"/>
          </a:p>
          <a:p>
            <a:r>
              <a:rPr lang="en-US" sz="2000" dirty="0"/>
              <a:t>Building University, Industrial and International Partnerships</a:t>
            </a:r>
          </a:p>
          <a:p>
            <a:pPr lvl="1"/>
            <a:endParaRPr lang="en-US" sz="1600" dirty="0"/>
          </a:p>
          <a:p>
            <a:r>
              <a:rPr lang="en-US" sz="2000" dirty="0"/>
              <a:t>Education and Public Outreach Campaign.</a:t>
            </a:r>
          </a:p>
          <a:p>
            <a:pPr lvl="1"/>
            <a:endParaRPr lang="en-US" sz="1600" dirty="0"/>
          </a:p>
          <a:p>
            <a:r>
              <a:rPr lang="en-US" sz="2000" dirty="0"/>
              <a:t>Broadening Participation</a:t>
            </a:r>
          </a:p>
          <a:p>
            <a:pPr lvl="1"/>
            <a:endParaRPr lang="en-US" sz="1600" dirty="0"/>
          </a:p>
          <a:p>
            <a:r>
              <a:rPr lang="en-US" sz="2000" dirty="0"/>
              <a:t>Fostering Broader Impacts to the Community (e.g. Rural Broadband)</a:t>
            </a:r>
          </a:p>
        </p:txBody>
      </p:sp>
      <p:sp>
        <p:nvSpPr>
          <p:cNvPr id="4" name="Slide Number Placeholder 3"/>
          <p:cNvSpPr>
            <a:spLocks noGrp="1"/>
          </p:cNvSpPr>
          <p:nvPr>
            <p:ph type="sldNum" sz="quarter" idx="12"/>
          </p:nvPr>
        </p:nvSpPr>
        <p:spPr/>
        <p:txBody>
          <a:bodyPr/>
          <a:lstStyle/>
          <a:p>
            <a:fld id="{C007A3FA-37C8-B64A-9EE6-D07431EEED58}" type="slidenum">
              <a:rPr lang="en-US" smtClean="0"/>
              <a:pPr/>
              <a:t>37</a:t>
            </a:fld>
            <a:endParaRPr lang="en-US" dirty="0"/>
          </a:p>
        </p:txBody>
      </p:sp>
      <p:sp>
        <p:nvSpPr>
          <p:cNvPr id="9" name="Title 1"/>
          <p:cNvSpPr txBox="1">
            <a:spLocks/>
          </p:cNvSpPr>
          <p:nvPr/>
        </p:nvSpPr>
        <p:spPr>
          <a:xfrm>
            <a:off x="1321703" y="165745"/>
            <a:ext cx="6232488" cy="813187"/>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cs typeface="Arial" panose="020B0604020202020204" pitchFamily="34" charset="0"/>
              </a:rPr>
              <a:t>Broader Initiatives</a:t>
            </a:r>
          </a:p>
        </p:txBody>
      </p:sp>
      <p:sp>
        <p:nvSpPr>
          <p:cNvPr id="10" name="Content Placeholder 2"/>
          <p:cNvSpPr txBox="1">
            <a:spLocks/>
          </p:cNvSpPr>
          <p:nvPr/>
        </p:nvSpPr>
        <p:spPr>
          <a:xfrm>
            <a:off x="158862" y="1130674"/>
            <a:ext cx="7699263" cy="324130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700" dirty="0">
              <a:latin typeface="Arial" panose="020B0604020202020204" pitchFamily="34" charset="0"/>
              <a:cs typeface="Arial" panose="020B0604020202020204" pitchFamily="34"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048057" y="254382"/>
            <a:ext cx="2761615" cy="2089402"/>
          </a:xfrm>
          <a:prstGeom prst="rect">
            <a:avLst/>
          </a:prstGeom>
          <a:noFill/>
        </p:spPr>
      </p:pic>
      <p:pic>
        <p:nvPicPr>
          <p:cNvPr id="12" name="Picture 11"/>
          <p:cNvPicPr>
            <a:picLocks noChangeAspect="1"/>
          </p:cNvPicPr>
          <p:nvPr/>
        </p:nvPicPr>
        <p:blipFill rotWithShape="1">
          <a:blip r:embed="rId4" cstate="hqprint">
            <a:extLst>
              <a:ext uri="{28A0092B-C50C-407E-A947-70E740481C1C}">
                <a14:useLocalDpi xmlns:a14="http://schemas.microsoft.com/office/drawing/2010/main" val="0"/>
              </a:ext>
            </a:extLst>
          </a:blip>
          <a:srcRect t="-1" b="8815"/>
          <a:stretch/>
        </p:blipFill>
        <p:spPr>
          <a:xfrm>
            <a:off x="6048057" y="2422565"/>
            <a:ext cx="2761615" cy="1949409"/>
          </a:xfrm>
          <a:prstGeom prst="rect">
            <a:avLst/>
          </a:prstGeom>
          <a:ln>
            <a:solidFill>
              <a:schemeClr val="tx1"/>
            </a:solidFill>
          </a:ln>
        </p:spPr>
      </p:pic>
    </p:spTree>
    <p:extLst>
      <p:ext uri="{BB962C8B-B14F-4D97-AF65-F5344CB8AC3E}">
        <p14:creationId xmlns:p14="http://schemas.microsoft.com/office/powerpoint/2010/main" val="4070016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CF1C08CB-AEE4-AD49-8DD7-C90F3C1A296A}"/>
              </a:ext>
            </a:extLst>
          </p:cNvPr>
          <p:cNvSpPr>
            <a:spLocks noGrp="1"/>
          </p:cNvSpPr>
          <p:nvPr>
            <p:ph type="sldNum" sz="quarter" idx="12"/>
          </p:nvPr>
        </p:nvSpPr>
        <p:spPr/>
        <p:txBody>
          <a:bodyPr/>
          <a:lstStyle/>
          <a:p>
            <a:fld id="{C007A3FA-37C8-B64A-9EE6-D07431EEED58}" type="slidenum">
              <a:rPr lang="en-US" smtClean="0"/>
              <a:t>38</a:t>
            </a:fld>
            <a:endParaRPr lang="en-US" dirty="0"/>
          </a:p>
        </p:txBody>
      </p:sp>
      <p:sp>
        <p:nvSpPr>
          <p:cNvPr id="8" name="Title 1"/>
          <p:cNvSpPr>
            <a:spLocks noGrp="1"/>
          </p:cNvSpPr>
          <p:nvPr>
            <p:ph type="title" idx="4294967295"/>
          </p:nvPr>
        </p:nvSpPr>
        <p:spPr>
          <a:xfrm>
            <a:off x="1362074" y="0"/>
            <a:ext cx="6524625" cy="993775"/>
          </a:xfrm>
        </p:spPr>
        <p:txBody>
          <a:bodyPr>
            <a:normAutofit/>
          </a:bodyPr>
          <a:lstStyle/>
          <a:p>
            <a:r>
              <a:rPr lang="en-US" dirty="0">
                <a:latin typeface="Helvetica" panose="020B0604020202020204" pitchFamily="34" charset="0"/>
                <a:cs typeface="Helvetica" panose="020B0604020202020204" pitchFamily="34" charset="0"/>
              </a:rPr>
              <a:t>Cost Estimate: Const. &amp; Ops.</a:t>
            </a:r>
          </a:p>
        </p:txBody>
      </p:sp>
      <p:sp>
        <p:nvSpPr>
          <p:cNvPr id="6" name="Content Placeholder 2"/>
          <p:cNvSpPr txBox="1">
            <a:spLocks/>
          </p:cNvSpPr>
          <p:nvPr/>
        </p:nvSpPr>
        <p:spPr>
          <a:xfrm>
            <a:off x="234778" y="1196647"/>
            <a:ext cx="8767554" cy="297911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25"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Most recent cost estimate for construction:</a:t>
            </a:r>
          </a:p>
          <a:p>
            <a:pPr lvl="1"/>
            <a:r>
              <a:rPr lang="en-US" sz="2000" dirty="0"/>
              <a:t> </a:t>
            </a:r>
            <a:r>
              <a:rPr lang="en-US" sz="2000" b="1" dirty="0"/>
              <a:t>$1.9B </a:t>
            </a:r>
            <a:r>
              <a:rPr lang="en-US" sz="2000" dirty="0"/>
              <a:t>in 2018 base-year dollar point estimate, </a:t>
            </a:r>
            <a:r>
              <a:rPr lang="en-US" sz="2000" b="1" dirty="0"/>
              <a:t>$2.25B </a:t>
            </a:r>
            <a:r>
              <a:rPr lang="en-US" sz="2000" dirty="0"/>
              <a:t>risk adjusted.</a:t>
            </a:r>
          </a:p>
          <a:p>
            <a:pPr lvl="1"/>
            <a:r>
              <a:rPr lang="en-US" sz="2000" dirty="0"/>
              <a:t>Seeking ~25% International Partner Contributions (discussions underway),  </a:t>
            </a:r>
            <a:r>
              <a:rPr lang="en-US" sz="2000" b="1" i="1" dirty="0"/>
              <a:t>      	</a:t>
            </a:r>
            <a:r>
              <a:rPr lang="en-US" sz="2000" b="1" i="1" dirty="0">
                <a:sym typeface="Symbol" panose="05050102010706020507" pitchFamily="18" charset="2"/>
              </a:rPr>
              <a:t>   &lt;</a:t>
            </a:r>
            <a:r>
              <a:rPr lang="en-US" sz="2000" b="1" i="1" dirty="0"/>
              <a:t>2018$1.4B U.S. Contribution to </a:t>
            </a:r>
            <a:r>
              <a:rPr lang="en-US" sz="2000" b="1" i="1" dirty="0" err="1"/>
              <a:t>ngVLA</a:t>
            </a:r>
            <a:r>
              <a:rPr lang="en-US" sz="2000" b="1" i="1" dirty="0"/>
              <a:t>, </a:t>
            </a:r>
            <a:r>
              <a:rPr lang="en-US" sz="2000" i="1" dirty="0"/>
              <a:t>&lt;$1.7B risk adjusted</a:t>
            </a:r>
          </a:p>
          <a:p>
            <a:pPr marL="628650" lvl="1" indent="-285750">
              <a:spcBef>
                <a:spcPts val="1200"/>
              </a:spcBef>
              <a:buFont typeface="Arial" charset="0"/>
              <a:buChar char="•"/>
            </a:pPr>
            <a:endParaRPr lang="en-US" sz="1700" dirty="0"/>
          </a:p>
          <a:p>
            <a:pPr marL="285750" indent="-285750">
              <a:spcBef>
                <a:spcPts val="1200"/>
              </a:spcBef>
              <a:buFont typeface="Arial" charset="0"/>
              <a:buChar char="•"/>
            </a:pPr>
            <a:r>
              <a:rPr lang="en-US" sz="2000" dirty="0"/>
              <a:t>Target operations budget of </a:t>
            </a:r>
            <a:r>
              <a:rPr lang="en-US" sz="2000" b="1" dirty="0"/>
              <a:t>2018$92.7M/</a:t>
            </a:r>
            <a:r>
              <a:rPr lang="en-US" sz="2000" b="1" dirty="0" err="1"/>
              <a:t>yr</a:t>
            </a:r>
            <a:r>
              <a:rPr lang="en-US" sz="2000" b="1" dirty="0"/>
              <a:t> </a:t>
            </a:r>
            <a:r>
              <a:rPr lang="en-US" sz="2000" dirty="0"/>
              <a:t>(core: 85M/</a:t>
            </a:r>
            <a:r>
              <a:rPr lang="en-US" sz="2000" dirty="0" err="1"/>
              <a:t>yr</a:t>
            </a:r>
            <a:r>
              <a:rPr lang="en-US" sz="2000" dirty="0"/>
              <a:t> + extended: 8M/</a:t>
            </a:r>
            <a:r>
              <a:rPr lang="en-US" sz="2000" dirty="0" err="1"/>
              <a:t>yr</a:t>
            </a:r>
            <a:r>
              <a:rPr lang="en-US" sz="2000" dirty="0"/>
              <a:t>).</a:t>
            </a:r>
          </a:p>
          <a:p>
            <a:pPr marL="742950" lvl="1" indent="-285750">
              <a:spcBef>
                <a:spcPts val="600"/>
              </a:spcBef>
            </a:pPr>
            <a:r>
              <a:rPr lang="en-US" sz="1700" dirty="0"/>
              <a:t>Operations, maintenance, computing, archiving, etc. Optimize as part of design.</a:t>
            </a:r>
          </a:p>
          <a:p>
            <a:pPr marL="742950" lvl="1" indent="-285750">
              <a:spcBef>
                <a:spcPts val="600"/>
              </a:spcBef>
            </a:pPr>
            <a:r>
              <a:rPr lang="en-US" sz="1700" dirty="0"/>
              <a:t>Expect changes to Observatory-wide administration &amp; science operations model. </a:t>
            </a:r>
          </a:p>
        </p:txBody>
      </p:sp>
    </p:spTree>
    <p:extLst>
      <p:ext uri="{BB962C8B-B14F-4D97-AF65-F5344CB8AC3E}">
        <p14:creationId xmlns:p14="http://schemas.microsoft.com/office/powerpoint/2010/main" val="3441347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F2034DC8-C095-B144-BBF1-1A14C7DAF3B0}"/>
              </a:ext>
            </a:extLst>
          </p:cNvPr>
          <p:cNvCxnSpPr>
            <a:cxnSpLocks/>
          </p:cNvCxnSpPr>
          <p:nvPr/>
        </p:nvCxnSpPr>
        <p:spPr>
          <a:xfrm>
            <a:off x="1352604" y="3163508"/>
            <a:ext cx="0" cy="106041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2702BDD-C0F4-0943-A343-A392C9C796C5}"/>
              </a:ext>
            </a:extLst>
          </p:cNvPr>
          <p:cNvCxnSpPr>
            <a:cxnSpLocks/>
          </p:cNvCxnSpPr>
          <p:nvPr/>
        </p:nvCxnSpPr>
        <p:spPr>
          <a:xfrm>
            <a:off x="601335" y="3144932"/>
            <a:ext cx="0" cy="1377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4260EB6-0FA6-D946-88E2-81D76822E4ED}"/>
              </a:ext>
            </a:extLst>
          </p:cNvPr>
          <p:cNvSpPr>
            <a:spLocks noGrp="1"/>
          </p:cNvSpPr>
          <p:nvPr>
            <p:ph type="sldNum" sz="quarter" idx="12"/>
          </p:nvPr>
        </p:nvSpPr>
        <p:spPr/>
        <p:txBody>
          <a:bodyPr/>
          <a:lstStyle/>
          <a:p>
            <a:fld id="{C007A3FA-37C8-B64A-9EE6-D07431EEED58}" type="slidenum">
              <a:rPr lang="en-US" smtClean="0"/>
              <a:pPr/>
              <a:t>39</a:t>
            </a:fld>
            <a:endParaRPr lang="en-US" dirty="0"/>
          </a:p>
        </p:txBody>
      </p:sp>
      <p:pic>
        <p:nvPicPr>
          <p:cNvPr id="5" name="Picture 4">
            <a:extLst>
              <a:ext uri="{FF2B5EF4-FFF2-40B4-BE49-F238E27FC236}">
                <a16:creationId xmlns:a16="http://schemas.microsoft.com/office/drawing/2014/main" id="{FC3D3DE0-C102-5543-9941-6B5E1BE3C4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8" y="1118641"/>
            <a:ext cx="1724534" cy="795541"/>
          </a:xfrm>
          <a:prstGeom prst="rect">
            <a:avLst/>
          </a:prstGeom>
        </p:spPr>
      </p:pic>
      <p:pic>
        <p:nvPicPr>
          <p:cNvPr id="13" name="Picture 12">
            <a:extLst>
              <a:ext uri="{FF2B5EF4-FFF2-40B4-BE49-F238E27FC236}">
                <a16:creationId xmlns:a16="http://schemas.microsoft.com/office/drawing/2014/main" id="{14D741E0-3563-764E-BE48-D6F90A920F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1391" y="1915669"/>
            <a:ext cx="797026" cy="797026"/>
          </a:xfrm>
          <a:prstGeom prst="rect">
            <a:avLst/>
          </a:prstGeom>
        </p:spPr>
      </p:pic>
      <p:pic>
        <p:nvPicPr>
          <p:cNvPr id="20" name="Picture 19">
            <a:extLst>
              <a:ext uri="{FF2B5EF4-FFF2-40B4-BE49-F238E27FC236}">
                <a16:creationId xmlns:a16="http://schemas.microsoft.com/office/drawing/2014/main" id="{9B7B7BD4-F575-F24C-B0B4-3535B1C378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78061" y="678475"/>
            <a:ext cx="1090103" cy="1065764"/>
          </a:xfrm>
          <a:prstGeom prst="rect">
            <a:avLst/>
          </a:prstGeom>
        </p:spPr>
      </p:pic>
      <p:pic>
        <p:nvPicPr>
          <p:cNvPr id="22" name="Picture 21">
            <a:extLst>
              <a:ext uri="{FF2B5EF4-FFF2-40B4-BE49-F238E27FC236}">
                <a16:creationId xmlns:a16="http://schemas.microsoft.com/office/drawing/2014/main" id="{48F8979A-4EA6-4844-94FD-8DA02BCF29F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05550" y="1744239"/>
            <a:ext cx="1719578" cy="961889"/>
          </a:xfrm>
          <a:prstGeom prst="rect">
            <a:avLst/>
          </a:prstGeom>
        </p:spPr>
      </p:pic>
      <p:sp>
        <p:nvSpPr>
          <p:cNvPr id="23" name="TextBox 22">
            <a:extLst>
              <a:ext uri="{FF2B5EF4-FFF2-40B4-BE49-F238E27FC236}">
                <a16:creationId xmlns:a16="http://schemas.microsoft.com/office/drawing/2014/main" id="{F9EC0A24-5DE8-6848-9677-52B3227A5C5A}"/>
              </a:ext>
            </a:extLst>
          </p:cNvPr>
          <p:cNvSpPr txBox="1"/>
          <p:nvPr/>
        </p:nvSpPr>
        <p:spPr>
          <a:xfrm>
            <a:off x="64008" y="2844850"/>
            <a:ext cx="537327" cy="300082"/>
          </a:xfrm>
          <a:prstGeom prst="rect">
            <a:avLst/>
          </a:prstGeom>
          <a:noFill/>
        </p:spPr>
        <p:txBody>
          <a:bodyPr wrap="none" rtlCol="0">
            <a:spAutoFit/>
          </a:bodyPr>
          <a:lstStyle/>
          <a:p>
            <a:r>
              <a:rPr lang="en-US" dirty="0"/>
              <a:t>2019</a:t>
            </a:r>
          </a:p>
        </p:txBody>
      </p:sp>
      <p:sp>
        <p:nvSpPr>
          <p:cNvPr id="29" name="TextBox 28">
            <a:extLst>
              <a:ext uri="{FF2B5EF4-FFF2-40B4-BE49-F238E27FC236}">
                <a16:creationId xmlns:a16="http://schemas.microsoft.com/office/drawing/2014/main" id="{C07535E0-E039-D042-B53F-52839E5CC729}"/>
              </a:ext>
            </a:extLst>
          </p:cNvPr>
          <p:cNvSpPr txBox="1"/>
          <p:nvPr/>
        </p:nvSpPr>
        <p:spPr>
          <a:xfrm>
            <a:off x="947816" y="2844850"/>
            <a:ext cx="537327" cy="300082"/>
          </a:xfrm>
          <a:prstGeom prst="rect">
            <a:avLst/>
          </a:prstGeom>
          <a:noFill/>
        </p:spPr>
        <p:txBody>
          <a:bodyPr wrap="none" rtlCol="0">
            <a:spAutoFit/>
          </a:bodyPr>
          <a:lstStyle/>
          <a:p>
            <a:r>
              <a:rPr lang="en-US" dirty="0"/>
              <a:t>2021</a:t>
            </a:r>
          </a:p>
        </p:txBody>
      </p:sp>
      <p:sp>
        <p:nvSpPr>
          <p:cNvPr id="32" name="TextBox 31">
            <a:extLst>
              <a:ext uri="{FF2B5EF4-FFF2-40B4-BE49-F238E27FC236}">
                <a16:creationId xmlns:a16="http://schemas.microsoft.com/office/drawing/2014/main" id="{EA5C0B5D-C161-AC43-9FCA-E7EA5D5EF740}"/>
              </a:ext>
            </a:extLst>
          </p:cNvPr>
          <p:cNvSpPr txBox="1"/>
          <p:nvPr/>
        </p:nvSpPr>
        <p:spPr>
          <a:xfrm>
            <a:off x="3125931" y="2844850"/>
            <a:ext cx="537327" cy="300082"/>
          </a:xfrm>
          <a:prstGeom prst="rect">
            <a:avLst/>
          </a:prstGeom>
          <a:noFill/>
        </p:spPr>
        <p:txBody>
          <a:bodyPr wrap="none" rtlCol="0">
            <a:spAutoFit/>
          </a:bodyPr>
          <a:lstStyle/>
          <a:p>
            <a:r>
              <a:rPr lang="en-US" dirty="0"/>
              <a:t>2025</a:t>
            </a:r>
          </a:p>
        </p:txBody>
      </p:sp>
      <p:sp>
        <p:nvSpPr>
          <p:cNvPr id="33" name="TextBox 32">
            <a:extLst>
              <a:ext uri="{FF2B5EF4-FFF2-40B4-BE49-F238E27FC236}">
                <a16:creationId xmlns:a16="http://schemas.microsoft.com/office/drawing/2014/main" id="{899D9AF8-3F67-B74F-8C52-9AB2D331EF30}"/>
              </a:ext>
            </a:extLst>
          </p:cNvPr>
          <p:cNvSpPr txBox="1"/>
          <p:nvPr/>
        </p:nvSpPr>
        <p:spPr>
          <a:xfrm>
            <a:off x="5445239" y="2850565"/>
            <a:ext cx="537327" cy="300082"/>
          </a:xfrm>
          <a:prstGeom prst="rect">
            <a:avLst/>
          </a:prstGeom>
          <a:noFill/>
        </p:spPr>
        <p:txBody>
          <a:bodyPr wrap="none" rtlCol="0">
            <a:spAutoFit/>
          </a:bodyPr>
          <a:lstStyle/>
          <a:p>
            <a:r>
              <a:rPr lang="en-US" dirty="0"/>
              <a:t>2028</a:t>
            </a:r>
          </a:p>
        </p:txBody>
      </p:sp>
      <p:sp>
        <p:nvSpPr>
          <p:cNvPr id="34" name="TextBox 33">
            <a:extLst>
              <a:ext uri="{FF2B5EF4-FFF2-40B4-BE49-F238E27FC236}">
                <a16:creationId xmlns:a16="http://schemas.microsoft.com/office/drawing/2014/main" id="{0845D696-A484-B145-8B55-F3E6195BF1DA}"/>
              </a:ext>
            </a:extLst>
          </p:cNvPr>
          <p:cNvSpPr txBox="1"/>
          <p:nvPr/>
        </p:nvSpPr>
        <p:spPr>
          <a:xfrm>
            <a:off x="7865028" y="2844850"/>
            <a:ext cx="537327" cy="300082"/>
          </a:xfrm>
          <a:prstGeom prst="rect">
            <a:avLst/>
          </a:prstGeom>
          <a:noFill/>
        </p:spPr>
        <p:txBody>
          <a:bodyPr wrap="none" rtlCol="0">
            <a:spAutoFit/>
          </a:bodyPr>
          <a:lstStyle/>
          <a:p>
            <a:r>
              <a:rPr lang="en-US" dirty="0"/>
              <a:t>2034</a:t>
            </a:r>
          </a:p>
        </p:txBody>
      </p:sp>
      <p:sp>
        <p:nvSpPr>
          <p:cNvPr id="38" name="TextBox 37">
            <a:extLst>
              <a:ext uri="{FF2B5EF4-FFF2-40B4-BE49-F238E27FC236}">
                <a16:creationId xmlns:a16="http://schemas.microsoft.com/office/drawing/2014/main" id="{8E8653A0-D30E-8D4B-B45A-5EC13799BAF7}"/>
              </a:ext>
            </a:extLst>
          </p:cNvPr>
          <p:cNvSpPr txBox="1"/>
          <p:nvPr/>
        </p:nvSpPr>
        <p:spPr>
          <a:xfrm>
            <a:off x="1539591" y="46762"/>
            <a:ext cx="2890343" cy="584775"/>
          </a:xfrm>
          <a:prstGeom prst="rect">
            <a:avLst/>
          </a:prstGeom>
          <a:noFill/>
        </p:spPr>
        <p:txBody>
          <a:bodyPr wrap="none" rtlCol="0">
            <a:spAutoFit/>
          </a:bodyPr>
          <a:lstStyle/>
          <a:p>
            <a:r>
              <a:rPr lang="en-US" sz="3200" dirty="0"/>
              <a:t>Project Timeline</a:t>
            </a:r>
          </a:p>
        </p:txBody>
      </p:sp>
      <p:pic>
        <p:nvPicPr>
          <p:cNvPr id="40" name="Picture 39">
            <a:extLst>
              <a:ext uri="{FF2B5EF4-FFF2-40B4-BE49-F238E27FC236}">
                <a16:creationId xmlns:a16="http://schemas.microsoft.com/office/drawing/2014/main" id="{9E4724A6-B61A-444E-B5B1-B82ED768238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926" y="1887867"/>
            <a:ext cx="1234780" cy="819854"/>
          </a:xfrm>
          <a:prstGeom prst="rect">
            <a:avLst/>
          </a:prstGeom>
        </p:spPr>
      </p:pic>
      <p:pic>
        <p:nvPicPr>
          <p:cNvPr id="42" name="Picture 41">
            <a:extLst>
              <a:ext uri="{FF2B5EF4-FFF2-40B4-BE49-F238E27FC236}">
                <a16:creationId xmlns:a16="http://schemas.microsoft.com/office/drawing/2014/main" id="{9F30FD5C-9083-5446-B946-DBD8BCDDB8F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89425" y="1870155"/>
            <a:ext cx="1219073" cy="809425"/>
          </a:xfrm>
          <a:prstGeom prst="rect">
            <a:avLst/>
          </a:prstGeom>
        </p:spPr>
      </p:pic>
      <p:pic>
        <p:nvPicPr>
          <p:cNvPr id="49" name="Picture 48">
            <a:extLst>
              <a:ext uri="{FF2B5EF4-FFF2-40B4-BE49-F238E27FC236}">
                <a16:creationId xmlns:a16="http://schemas.microsoft.com/office/drawing/2014/main" id="{06035529-0226-CE47-A073-DE6CADD517B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75690" y="631537"/>
            <a:ext cx="1462865" cy="1182113"/>
          </a:xfrm>
          <a:prstGeom prst="rect">
            <a:avLst/>
          </a:prstGeom>
        </p:spPr>
      </p:pic>
      <p:pic>
        <p:nvPicPr>
          <p:cNvPr id="52" name="Picture 51">
            <a:extLst>
              <a:ext uri="{FF2B5EF4-FFF2-40B4-BE49-F238E27FC236}">
                <a16:creationId xmlns:a16="http://schemas.microsoft.com/office/drawing/2014/main" id="{02CBAA3E-B2C1-3144-B710-FB298A265CD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66313" y="1920967"/>
            <a:ext cx="1591056" cy="745567"/>
          </a:xfrm>
          <a:prstGeom prst="rect">
            <a:avLst/>
          </a:prstGeom>
        </p:spPr>
      </p:pic>
      <p:pic>
        <p:nvPicPr>
          <p:cNvPr id="57" name="Picture 56">
            <a:extLst>
              <a:ext uri="{FF2B5EF4-FFF2-40B4-BE49-F238E27FC236}">
                <a16:creationId xmlns:a16="http://schemas.microsoft.com/office/drawing/2014/main" id="{05FFBB42-63CD-154A-94FB-6A9DABF56AF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15105" y="480996"/>
            <a:ext cx="1710023" cy="961888"/>
          </a:xfrm>
          <a:prstGeom prst="rect">
            <a:avLst/>
          </a:prstGeom>
        </p:spPr>
      </p:pic>
      <p:pic>
        <p:nvPicPr>
          <p:cNvPr id="59" name="Picture 58">
            <a:extLst>
              <a:ext uri="{FF2B5EF4-FFF2-40B4-BE49-F238E27FC236}">
                <a16:creationId xmlns:a16="http://schemas.microsoft.com/office/drawing/2014/main" id="{633D6EC8-E5F0-1446-8E57-400C4B3609D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742458" y="744193"/>
            <a:ext cx="1306173" cy="1897431"/>
          </a:xfrm>
          <a:prstGeom prst="rect">
            <a:avLst/>
          </a:prstGeom>
          <a:ln w="12700">
            <a:solidFill>
              <a:schemeClr val="tx1"/>
            </a:solidFill>
          </a:ln>
        </p:spPr>
      </p:pic>
      <p:sp>
        <p:nvSpPr>
          <p:cNvPr id="60" name="Rectangle 59">
            <a:extLst>
              <a:ext uri="{FF2B5EF4-FFF2-40B4-BE49-F238E27FC236}">
                <a16:creationId xmlns:a16="http://schemas.microsoft.com/office/drawing/2014/main" id="{ECD44B50-A103-9847-B461-17AE8311722A}"/>
              </a:ext>
            </a:extLst>
          </p:cNvPr>
          <p:cNvSpPr/>
          <p:nvPr/>
        </p:nvSpPr>
        <p:spPr>
          <a:xfrm>
            <a:off x="-6373" y="3210873"/>
            <a:ext cx="1152144" cy="715581"/>
          </a:xfrm>
          <a:prstGeom prst="rect">
            <a:avLst/>
          </a:prstGeom>
        </p:spPr>
        <p:txBody>
          <a:bodyPr wrap="square">
            <a:spAutoFit/>
          </a:bodyPr>
          <a:lstStyle/>
          <a:p>
            <a:r>
              <a:rPr lang="en-US" dirty="0"/>
              <a:t>ngVLA Submission to Astro2020</a:t>
            </a:r>
          </a:p>
        </p:txBody>
      </p:sp>
      <p:sp>
        <p:nvSpPr>
          <p:cNvPr id="61" name="Rectangle 60">
            <a:extLst>
              <a:ext uri="{FF2B5EF4-FFF2-40B4-BE49-F238E27FC236}">
                <a16:creationId xmlns:a16="http://schemas.microsoft.com/office/drawing/2014/main" id="{F6D9A641-49F7-334D-A018-05AF0B49E339}"/>
              </a:ext>
            </a:extLst>
          </p:cNvPr>
          <p:cNvSpPr/>
          <p:nvPr/>
        </p:nvSpPr>
        <p:spPr>
          <a:xfrm>
            <a:off x="196616" y="4194291"/>
            <a:ext cx="2916936" cy="300082"/>
          </a:xfrm>
          <a:prstGeom prst="rect">
            <a:avLst/>
          </a:prstGeom>
        </p:spPr>
        <p:txBody>
          <a:bodyPr wrap="square">
            <a:spAutoFit/>
          </a:bodyPr>
          <a:lstStyle/>
          <a:p>
            <a:r>
              <a:rPr lang="en-US" dirty="0"/>
              <a:t>Astro2020 Recommendation Published</a:t>
            </a:r>
          </a:p>
        </p:txBody>
      </p:sp>
      <p:sp>
        <p:nvSpPr>
          <p:cNvPr id="62" name="Rectangle 61">
            <a:extLst>
              <a:ext uri="{FF2B5EF4-FFF2-40B4-BE49-F238E27FC236}">
                <a16:creationId xmlns:a16="http://schemas.microsoft.com/office/drawing/2014/main" id="{DB5240F0-9F2C-C743-83EB-5517BF719182}"/>
              </a:ext>
            </a:extLst>
          </p:cNvPr>
          <p:cNvSpPr/>
          <p:nvPr/>
        </p:nvSpPr>
        <p:spPr>
          <a:xfrm>
            <a:off x="1404838" y="3716094"/>
            <a:ext cx="2010140" cy="507831"/>
          </a:xfrm>
          <a:prstGeom prst="rect">
            <a:avLst/>
          </a:prstGeom>
        </p:spPr>
        <p:txBody>
          <a:bodyPr wrap="square">
            <a:spAutoFit/>
          </a:bodyPr>
          <a:lstStyle/>
          <a:p>
            <a:r>
              <a:rPr lang="en-US" dirty="0"/>
              <a:t>Submit ngVLA Proposal to NSF/MREFC</a:t>
            </a:r>
          </a:p>
        </p:txBody>
      </p:sp>
      <p:sp>
        <p:nvSpPr>
          <p:cNvPr id="66" name="Rectangle 65">
            <a:extLst>
              <a:ext uri="{FF2B5EF4-FFF2-40B4-BE49-F238E27FC236}">
                <a16:creationId xmlns:a16="http://schemas.microsoft.com/office/drawing/2014/main" id="{68D49F6A-720F-6842-880F-5BC30EA37C48}"/>
              </a:ext>
            </a:extLst>
          </p:cNvPr>
          <p:cNvSpPr/>
          <p:nvPr/>
        </p:nvSpPr>
        <p:spPr>
          <a:xfrm>
            <a:off x="1666014" y="3190940"/>
            <a:ext cx="1667815" cy="507831"/>
          </a:xfrm>
          <a:prstGeom prst="rect">
            <a:avLst/>
          </a:prstGeom>
        </p:spPr>
        <p:txBody>
          <a:bodyPr wrap="square">
            <a:spAutoFit/>
          </a:bodyPr>
          <a:lstStyle/>
          <a:p>
            <a:r>
              <a:rPr lang="en-US" dirty="0"/>
              <a:t>Prototype Delivered to VLA Site</a:t>
            </a:r>
          </a:p>
        </p:txBody>
      </p:sp>
      <p:sp>
        <p:nvSpPr>
          <p:cNvPr id="67" name="Rectangle 66">
            <a:extLst>
              <a:ext uri="{FF2B5EF4-FFF2-40B4-BE49-F238E27FC236}">
                <a16:creationId xmlns:a16="http://schemas.microsoft.com/office/drawing/2014/main" id="{2720A78C-AA21-AC44-A375-A081C8EE5796}"/>
              </a:ext>
            </a:extLst>
          </p:cNvPr>
          <p:cNvSpPr/>
          <p:nvPr/>
        </p:nvSpPr>
        <p:spPr>
          <a:xfrm>
            <a:off x="3444720" y="3173617"/>
            <a:ext cx="1817805" cy="300082"/>
          </a:xfrm>
          <a:prstGeom prst="rect">
            <a:avLst/>
          </a:prstGeom>
        </p:spPr>
        <p:txBody>
          <a:bodyPr wrap="none">
            <a:spAutoFit/>
          </a:bodyPr>
          <a:lstStyle/>
          <a:p>
            <a:r>
              <a:rPr lang="en-US" dirty="0"/>
              <a:t>ngVLA Construction </a:t>
            </a:r>
            <a:r>
              <a:rPr lang="en-US" dirty="0">
                <a:sym typeface="Wingdings" pitchFamily="2" charset="2"/>
              </a:rPr>
              <a:t></a:t>
            </a:r>
            <a:endParaRPr lang="en-US" dirty="0"/>
          </a:p>
        </p:txBody>
      </p:sp>
      <p:sp>
        <p:nvSpPr>
          <p:cNvPr id="68" name="Rectangle 67">
            <a:extLst>
              <a:ext uri="{FF2B5EF4-FFF2-40B4-BE49-F238E27FC236}">
                <a16:creationId xmlns:a16="http://schemas.microsoft.com/office/drawing/2014/main" id="{DF9FA14F-277F-9A43-8259-F7DD3468DE2B}"/>
              </a:ext>
            </a:extLst>
          </p:cNvPr>
          <p:cNvSpPr/>
          <p:nvPr/>
        </p:nvSpPr>
        <p:spPr>
          <a:xfrm>
            <a:off x="5483801" y="3191098"/>
            <a:ext cx="2126329" cy="507831"/>
          </a:xfrm>
          <a:prstGeom prst="rect">
            <a:avLst/>
          </a:prstGeom>
        </p:spPr>
        <p:txBody>
          <a:bodyPr wrap="square">
            <a:spAutoFit/>
          </a:bodyPr>
          <a:lstStyle/>
          <a:p>
            <a:r>
              <a:rPr lang="en-US" dirty="0"/>
              <a:t>Initiate ngVLA Early Science </a:t>
            </a:r>
            <a:br>
              <a:rPr lang="en-US" dirty="0"/>
            </a:br>
            <a:r>
              <a:rPr lang="en-US" dirty="0"/>
              <a:t>(&gt; VLA capabilities)</a:t>
            </a:r>
          </a:p>
        </p:txBody>
      </p:sp>
      <p:sp>
        <p:nvSpPr>
          <p:cNvPr id="69" name="Rectangle 68">
            <a:extLst>
              <a:ext uri="{FF2B5EF4-FFF2-40B4-BE49-F238E27FC236}">
                <a16:creationId xmlns:a16="http://schemas.microsoft.com/office/drawing/2014/main" id="{463A6A94-3947-0D47-A9E5-1B217A10C35F}"/>
              </a:ext>
            </a:extLst>
          </p:cNvPr>
          <p:cNvSpPr/>
          <p:nvPr/>
        </p:nvSpPr>
        <p:spPr>
          <a:xfrm>
            <a:off x="7452698" y="3528563"/>
            <a:ext cx="1572430" cy="507831"/>
          </a:xfrm>
          <a:prstGeom prst="rect">
            <a:avLst/>
          </a:prstGeom>
        </p:spPr>
        <p:txBody>
          <a:bodyPr wrap="square">
            <a:spAutoFit/>
          </a:bodyPr>
          <a:lstStyle/>
          <a:p>
            <a:r>
              <a:rPr lang="en-US" dirty="0"/>
              <a:t>Achieve Full</a:t>
            </a:r>
            <a:br>
              <a:rPr lang="en-US" dirty="0"/>
            </a:br>
            <a:r>
              <a:rPr lang="en-US" dirty="0"/>
              <a:t>Science Operations</a:t>
            </a:r>
          </a:p>
        </p:txBody>
      </p:sp>
      <p:sp>
        <p:nvSpPr>
          <p:cNvPr id="70" name="Rectangle 69">
            <a:extLst>
              <a:ext uri="{FF2B5EF4-FFF2-40B4-BE49-F238E27FC236}">
                <a16:creationId xmlns:a16="http://schemas.microsoft.com/office/drawing/2014/main" id="{C7E48420-AA5B-1B48-AD85-A3F3B19C0660}"/>
              </a:ext>
            </a:extLst>
          </p:cNvPr>
          <p:cNvSpPr/>
          <p:nvPr/>
        </p:nvSpPr>
        <p:spPr>
          <a:xfrm>
            <a:off x="2920568" y="3557990"/>
            <a:ext cx="2056717" cy="300082"/>
          </a:xfrm>
          <a:prstGeom prst="rect">
            <a:avLst/>
          </a:prstGeom>
        </p:spPr>
        <p:txBody>
          <a:bodyPr wrap="none">
            <a:spAutoFit/>
          </a:bodyPr>
          <a:lstStyle/>
          <a:p>
            <a:r>
              <a:rPr lang="en-US" dirty="0"/>
              <a:t>Complete NSF/MREFC FDR</a:t>
            </a:r>
          </a:p>
        </p:txBody>
      </p:sp>
      <p:cxnSp>
        <p:nvCxnSpPr>
          <p:cNvPr id="80" name="Straight Connector 79">
            <a:extLst>
              <a:ext uri="{FF2B5EF4-FFF2-40B4-BE49-F238E27FC236}">
                <a16:creationId xmlns:a16="http://schemas.microsoft.com/office/drawing/2014/main" id="{5C93BA7B-48A8-3A41-B033-625541C4709C}"/>
              </a:ext>
            </a:extLst>
          </p:cNvPr>
          <p:cNvCxnSpPr>
            <a:cxnSpLocks/>
          </p:cNvCxnSpPr>
          <p:nvPr/>
        </p:nvCxnSpPr>
        <p:spPr>
          <a:xfrm>
            <a:off x="1667841" y="3163508"/>
            <a:ext cx="0" cy="55258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9EB41DA-E2CE-4741-8EE6-FF82335EBFEE}"/>
              </a:ext>
            </a:extLst>
          </p:cNvPr>
          <p:cNvCxnSpPr>
            <a:cxnSpLocks/>
          </p:cNvCxnSpPr>
          <p:nvPr/>
        </p:nvCxnSpPr>
        <p:spPr>
          <a:xfrm>
            <a:off x="2778131" y="3094626"/>
            <a:ext cx="0" cy="1377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EBA5AE4-6273-2E47-AD3D-932D1B36764A}"/>
              </a:ext>
            </a:extLst>
          </p:cNvPr>
          <p:cNvCxnSpPr>
            <a:cxnSpLocks/>
          </p:cNvCxnSpPr>
          <p:nvPr/>
        </p:nvCxnSpPr>
        <p:spPr>
          <a:xfrm>
            <a:off x="3703006" y="3109550"/>
            <a:ext cx="0" cy="1377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C517ABE-D747-464C-8E72-9BDE22936690}"/>
              </a:ext>
            </a:extLst>
          </p:cNvPr>
          <p:cNvCxnSpPr>
            <a:cxnSpLocks/>
          </p:cNvCxnSpPr>
          <p:nvPr/>
        </p:nvCxnSpPr>
        <p:spPr>
          <a:xfrm>
            <a:off x="3335211" y="3094626"/>
            <a:ext cx="0" cy="4633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17D4FF0-0DFA-6749-8596-CFB04FC93AE8}"/>
              </a:ext>
            </a:extLst>
          </p:cNvPr>
          <p:cNvCxnSpPr>
            <a:cxnSpLocks/>
          </p:cNvCxnSpPr>
          <p:nvPr/>
        </p:nvCxnSpPr>
        <p:spPr>
          <a:xfrm>
            <a:off x="5877423" y="3098687"/>
            <a:ext cx="0" cy="1377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E2A38C6-7DBE-FC44-BBE7-0DAF7951BAA7}"/>
              </a:ext>
            </a:extLst>
          </p:cNvPr>
          <p:cNvCxnSpPr>
            <a:cxnSpLocks/>
          </p:cNvCxnSpPr>
          <p:nvPr/>
        </p:nvCxnSpPr>
        <p:spPr>
          <a:xfrm>
            <a:off x="8256573" y="3099500"/>
            <a:ext cx="0" cy="41735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336174F-D19F-3E4A-9CD9-5F1D28768B2C}"/>
              </a:ext>
            </a:extLst>
          </p:cNvPr>
          <p:cNvSpPr txBox="1"/>
          <p:nvPr/>
        </p:nvSpPr>
        <p:spPr>
          <a:xfrm>
            <a:off x="1971536" y="2844850"/>
            <a:ext cx="537327" cy="300082"/>
          </a:xfrm>
          <a:prstGeom prst="rect">
            <a:avLst/>
          </a:prstGeom>
          <a:noFill/>
        </p:spPr>
        <p:txBody>
          <a:bodyPr wrap="none" rtlCol="0">
            <a:spAutoFit/>
          </a:bodyPr>
          <a:lstStyle/>
          <a:p>
            <a:r>
              <a:rPr lang="en-US" dirty="0"/>
              <a:t>2023</a:t>
            </a:r>
          </a:p>
        </p:txBody>
      </p:sp>
      <p:cxnSp>
        <p:nvCxnSpPr>
          <p:cNvPr id="25" name="Straight Connector 24">
            <a:extLst>
              <a:ext uri="{FF2B5EF4-FFF2-40B4-BE49-F238E27FC236}">
                <a16:creationId xmlns:a16="http://schemas.microsoft.com/office/drawing/2014/main" id="{2F2EF9BB-A9FA-5145-87A8-1790812DE079}"/>
              </a:ext>
            </a:extLst>
          </p:cNvPr>
          <p:cNvCxnSpPr>
            <a:cxnSpLocks/>
          </p:cNvCxnSpPr>
          <p:nvPr/>
        </p:nvCxnSpPr>
        <p:spPr>
          <a:xfrm>
            <a:off x="64008" y="3115961"/>
            <a:ext cx="896112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94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1B4759-4E86-5A45-92D5-6560B23469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601"/>
            <a:ext cx="9144000" cy="5143500"/>
          </a:xfrm>
          <a:prstGeom prst="rect">
            <a:avLst/>
          </a:prstGeom>
        </p:spPr>
      </p:pic>
      <p:sp>
        <p:nvSpPr>
          <p:cNvPr id="2" name="Title 1">
            <a:extLst>
              <a:ext uri="{FF2B5EF4-FFF2-40B4-BE49-F238E27FC236}">
                <a16:creationId xmlns:a16="http://schemas.microsoft.com/office/drawing/2014/main" id="{10143566-FF7B-B841-B03B-E230BE1F726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CCE7115-1F3E-C642-B488-8FC71A55A1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2879"/>
            <a:ext cx="9144000" cy="5143500"/>
          </a:xfrm>
          <a:prstGeom prst="rect">
            <a:avLst/>
          </a:prstGeom>
        </p:spPr>
      </p:pic>
      <p:pic>
        <p:nvPicPr>
          <p:cNvPr id="8" name="Picture 7">
            <a:extLst>
              <a:ext uri="{FF2B5EF4-FFF2-40B4-BE49-F238E27FC236}">
                <a16:creationId xmlns:a16="http://schemas.microsoft.com/office/drawing/2014/main" id="{36B4C7FD-A80C-004B-90EC-2770E00DC2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98" t="-1803" r="498" b="60911"/>
          <a:stretch/>
        </p:blipFill>
        <p:spPr>
          <a:xfrm>
            <a:off x="154898" y="81036"/>
            <a:ext cx="1641796" cy="1362051"/>
          </a:xfrm>
          <a:prstGeom prst="rect">
            <a:avLst/>
          </a:prstGeom>
        </p:spPr>
      </p:pic>
      <p:sp>
        <p:nvSpPr>
          <p:cNvPr id="17" name="TextBox 16">
            <a:extLst>
              <a:ext uri="{FF2B5EF4-FFF2-40B4-BE49-F238E27FC236}">
                <a16:creationId xmlns:a16="http://schemas.microsoft.com/office/drawing/2014/main" id="{CA2F497C-DFFD-D64A-897E-2EDF02A35A06}"/>
              </a:ext>
            </a:extLst>
          </p:cNvPr>
          <p:cNvSpPr txBox="1"/>
          <p:nvPr/>
        </p:nvSpPr>
        <p:spPr>
          <a:xfrm>
            <a:off x="154898" y="4687167"/>
            <a:ext cx="1641796" cy="369332"/>
          </a:xfrm>
          <a:prstGeom prst="rect">
            <a:avLst/>
          </a:prstGeom>
          <a:noFill/>
        </p:spPr>
        <p:txBody>
          <a:bodyPr wrap="none" rtlCol="0">
            <a:spAutoFit/>
          </a:bodyPr>
          <a:lstStyle/>
          <a:p>
            <a:r>
              <a:rPr lang="en-US" sz="1800" b="1" i="1" dirty="0" err="1">
                <a:solidFill>
                  <a:schemeClr val="bg2"/>
                </a:solidFill>
              </a:rPr>
              <a:t>ngvla.nrao.edu</a:t>
            </a:r>
            <a:endParaRPr lang="en-US" sz="1800" b="1" i="1" dirty="0">
              <a:solidFill>
                <a:schemeClr val="bg2"/>
              </a:solidFill>
            </a:endParaRPr>
          </a:p>
        </p:txBody>
      </p:sp>
      <p:sp>
        <p:nvSpPr>
          <p:cNvPr id="7" name="TextBox 6">
            <a:extLst>
              <a:ext uri="{FF2B5EF4-FFF2-40B4-BE49-F238E27FC236}">
                <a16:creationId xmlns:a16="http://schemas.microsoft.com/office/drawing/2014/main" id="{A3EE307D-6CAB-CC4F-ADF3-B88DCC12E47C}"/>
              </a:ext>
            </a:extLst>
          </p:cNvPr>
          <p:cNvSpPr txBox="1"/>
          <p:nvPr/>
        </p:nvSpPr>
        <p:spPr>
          <a:xfrm>
            <a:off x="307297" y="1652026"/>
            <a:ext cx="6363451" cy="2554545"/>
          </a:xfrm>
          <a:prstGeom prst="rect">
            <a:avLst/>
          </a:prstGeom>
          <a:solidFill>
            <a:schemeClr val="tx2">
              <a:lumMod val="20000"/>
              <a:lumOff val="80000"/>
              <a:alpha val="50000"/>
            </a:schemeClr>
          </a:solidFill>
        </p:spPr>
        <p:txBody>
          <a:bodyPr wrap="square" rtlCol="0">
            <a:spAutoFit/>
          </a:bodyPr>
          <a:lstStyle/>
          <a:p>
            <a:pPr marL="445770" indent="-342900">
              <a:spcBef>
                <a:spcPts val="338"/>
              </a:spcBef>
              <a:buFont typeface="+mj-lt"/>
              <a:buAutoNum type="arabicPeriod"/>
            </a:pPr>
            <a:r>
              <a:rPr lang="en-US" sz="1400" b="1" i="1" dirty="0">
                <a:latin typeface="+mj-lt"/>
                <a:cs typeface="Times New Roman"/>
              </a:rPr>
              <a:t>Unveiling the Formation of Solar System Analogues on Terrestrial Scales</a:t>
            </a:r>
            <a:endParaRPr lang="en-US" sz="200" b="1" i="1" dirty="0">
              <a:latin typeface="+mj-lt"/>
              <a:cs typeface="Times New Roman"/>
            </a:endParaRPr>
          </a:p>
          <a:p>
            <a:pPr marL="445770" indent="-342900">
              <a:spcBef>
                <a:spcPts val="338"/>
              </a:spcBef>
              <a:buFont typeface="+mj-lt"/>
              <a:buAutoNum type="arabicPeriod"/>
            </a:pPr>
            <a:endParaRPr lang="en-US" sz="1400" b="1" i="1" dirty="0">
              <a:latin typeface="+mj-lt"/>
              <a:cs typeface="Times New Roman"/>
            </a:endParaRPr>
          </a:p>
          <a:p>
            <a:pPr marL="445770" indent="-342900">
              <a:spcBef>
                <a:spcPts val="338"/>
              </a:spcBef>
              <a:buFont typeface="+mj-lt"/>
              <a:buAutoNum type="arabicPeriod"/>
            </a:pPr>
            <a:r>
              <a:rPr lang="en-US" sz="1400" b="1" i="1" dirty="0">
                <a:latin typeface="+mj-lt"/>
                <a:cs typeface="Times New Roman"/>
              </a:rPr>
              <a:t>Probing the Initial Conditions for Planetary Systems and Life with Astrochemistry</a:t>
            </a:r>
            <a:endParaRPr lang="en-US" sz="200" b="1" i="1" dirty="0">
              <a:latin typeface="+mj-lt"/>
              <a:cs typeface="Times New Roman"/>
            </a:endParaRPr>
          </a:p>
          <a:p>
            <a:pPr marL="445770" indent="-342900">
              <a:spcBef>
                <a:spcPts val="338"/>
              </a:spcBef>
              <a:buFont typeface="+mj-lt"/>
              <a:buAutoNum type="arabicPeriod"/>
            </a:pPr>
            <a:endParaRPr lang="en-US" sz="1400" b="1" i="1" dirty="0">
              <a:latin typeface="+mj-lt"/>
              <a:cs typeface="Times New Roman"/>
            </a:endParaRPr>
          </a:p>
          <a:p>
            <a:pPr marL="445770" indent="-342900">
              <a:spcBef>
                <a:spcPts val="338"/>
              </a:spcBef>
              <a:buFont typeface="+mj-lt"/>
              <a:buAutoNum type="arabicPeriod"/>
            </a:pPr>
            <a:r>
              <a:rPr lang="en-US" sz="1400" b="1" i="1" dirty="0">
                <a:latin typeface="+mj-lt"/>
                <a:cs typeface="Times New Roman"/>
              </a:rPr>
              <a:t>Charting the Assembly, Structure, and Evolution of Galaxies Over Cosmic Time</a:t>
            </a:r>
            <a:endParaRPr lang="en-US" sz="200" dirty="0">
              <a:latin typeface="+mj-lt"/>
            </a:endParaRPr>
          </a:p>
          <a:p>
            <a:pPr marL="445770" indent="-342900">
              <a:spcBef>
                <a:spcPts val="338"/>
              </a:spcBef>
              <a:buFont typeface="+mj-lt"/>
              <a:buAutoNum type="arabicPeriod"/>
            </a:pPr>
            <a:endParaRPr lang="en-US" sz="1400" b="1" i="1" dirty="0">
              <a:latin typeface="+mj-lt"/>
            </a:endParaRPr>
          </a:p>
          <a:p>
            <a:pPr marL="445770" indent="-342900">
              <a:spcBef>
                <a:spcPts val="338"/>
              </a:spcBef>
              <a:buFont typeface="+mj-lt"/>
              <a:buAutoNum type="arabicPeriod"/>
            </a:pPr>
            <a:r>
              <a:rPr lang="en-US" sz="1400" b="1" i="1" dirty="0">
                <a:latin typeface="+mj-lt"/>
              </a:rPr>
              <a:t>Using Pulsars in the Galactic Center as Fundamental Tests of Gravity</a:t>
            </a:r>
            <a:endParaRPr lang="en-US" sz="200" dirty="0">
              <a:latin typeface="+mj-lt"/>
            </a:endParaRPr>
          </a:p>
          <a:p>
            <a:pPr marL="445770" indent="-342900">
              <a:spcBef>
                <a:spcPts val="338"/>
              </a:spcBef>
              <a:buFont typeface="+mj-lt"/>
              <a:buAutoNum type="arabicPeriod"/>
            </a:pPr>
            <a:endParaRPr lang="en-US" sz="1400" b="1" i="1" dirty="0">
              <a:latin typeface="+mj-lt"/>
            </a:endParaRPr>
          </a:p>
          <a:p>
            <a:pPr marL="445770" indent="-342900">
              <a:spcBef>
                <a:spcPts val="338"/>
              </a:spcBef>
              <a:buFont typeface="+mj-lt"/>
              <a:buAutoNum type="arabicPeriod"/>
            </a:pPr>
            <a:r>
              <a:rPr lang="en-US" sz="1400" b="1" i="1" dirty="0">
                <a:latin typeface="+mj-lt"/>
              </a:rPr>
              <a:t>Understanding the Formation and Evolution of Stellar and Supermassive </a:t>
            </a:r>
            <a:br>
              <a:rPr lang="en-US" sz="1400" b="1" i="1" dirty="0">
                <a:latin typeface="+mj-lt"/>
              </a:rPr>
            </a:br>
            <a:r>
              <a:rPr lang="en-US" sz="1400" b="1" i="1" dirty="0">
                <a:latin typeface="+mj-lt"/>
              </a:rPr>
              <a:t>BH’s  in the Era of Multi-Messenger Astronomy</a:t>
            </a:r>
            <a:endParaRPr lang="en-US" sz="1400" dirty="0">
              <a:latin typeface="+mj-lt"/>
            </a:endParaRPr>
          </a:p>
        </p:txBody>
      </p:sp>
      <p:sp>
        <p:nvSpPr>
          <p:cNvPr id="9" name="Title 1">
            <a:extLst>
              <a:ext uri="{FF2B5EF4-FFF2-40B4-BE49-F238E27FC236}">
                <a16:creationId xmlns:a16="http://schemas.microsoft.com/office/drawing/2014/main" id="{ECE21B27-E123-F14C-BBF5-A06B43591D7E}"/>
              </a:ext>
            </a:extLst>
          </p:cNvPr>
          <p:cNvSpPr txBox="1">
            <a:spLocks/>
          </p:cNvSpPr>
          <p:nvPr/>
        </p:nvSpPr>
        <p:spPr>
          <a:xfrm>
            <a:off x="2536712" y="261602"/>
            <a:ext cx="4695444" cy="120503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err="1">
                <a:solidFill>
                  <a:schemeClr val="bg1"/>
                </a:solidFill>
              </a:rPr>
              <a:t>ngVLA</a:t>
            </a:r>
            <a:r>
              <a:rPr lang="en-US" sz="3200" b="1" dirty="0">
                <a:solidFill>
                  <a:schemeClr val="bg1"/>
                </a:solidFill>
              </a:rPr>
              <a:t> Key Science Goals</a:t>
            </a:r>
            <a:br>
              <a:rPr lang="en-US" sz="3200" b="1" dirty="0">
                <a:solidFill>
                  <a:schemeClr val="bg1"/>
                </a:solidFill>
              </a:rPr>
            </a:br>
            <a:r>
              <a:rPr lang="en-US" sz="3200" dirty="0">
                <a:solidFill>
                  <a:schemeClr val="bg1"/>
                </a:solidFill>
              </a:rPr>
              <a:t>(</a:t>
            </a:r>
            <a:r>
              <a:rPr lang="en-US" sz="3200" dirty="0" err="1">
                <a:solidFill>
                  <a:schemeClr val="bg1"/>
                </a:solidFill>
              </a:rPr>
              <a:t>ngVLA</a:t>
            </a:r>
            <a:r>
              <a:rPr lang="en-US" sz="3200" dirty="0">
                <a:solidFill>
                  <a:schemeClr val="bg1"/>
                </a:solidFill>
              </a:rPr>
              <a:t> memo #19)</a:t>
            </a:r>
          </a:p>
        </p:txBody>
      </p:sp>
    </p:spTree>
    <p:extLst>
      <p:ext uri="{BB962C8B-B14F-4D97-AF65-F5344CB8AC3E}">
        <p14:creationId xmlns:p14="http://schemas.microsoft.com/office/powerpoint/2010/main" val="4271020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0CDFE8-F8AA-584D-A9E5-470EF42894B2}"/>
              </a:ext>
            </a:extLst>
          </p:cNvPr>
          <p:cNvSpPr>
            <a:spLocks noGrp="1"/>
          </p:cNvSpPr>
          <p:nvPr>
            <p:ph type="sldNum" sz="quarter" idx="4294967295"/>
          </p:nvPr>
        </p:nvSpPr>
        <p:spPr>
          <a:xfrm>
            <a:off x="111371" y="4691119"/>
            <a:ext cx="409330" cy="332519"/>
          </a:xfrm>
          <a:prstGeom prst="rect">
            <a:avLst/>
          </a:prstGeom>
        </p:spPr>
        <p:txBody>
          <a:bodyPr/>
          <a:lstStyle/>
          <a:p>
            <a:fld id="{C007A3FA-37C8-B64A-9EE6-D07431EEED58}" type="slidenum">
              <a:rPr lang="en-US" smtClean="0"/>
              <a:t>40</a:t>
            </a:fld>
            <a:endParaRPr lang="en-US"/>
          </a:p>
        </p:txBody>
      </p:sp>
    </p:spTree>
    <p:extLst>
      <p:ext uri="{BB962C8B-B14F-4D97-AF65-F5344CB8AC3E}">
        <p14:creationId xmlns:p14="http://schemas.microsoft.com/office/powerpoint/2010/main" val="228869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58" y="825564"/>
            <a:ext cx="4497612" cy="278434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b="-6211"/>
          <a:stretch/>
        </p:blipFill>
        <p:spPr>
          <a:xfrm>
            <a:off x="4460918" y="825565"/>
            <a:ext cx="4681845" cy="2951585"/>
          </a:xfrm>
          <a:prstGeom prst="rect">
            <a:avLst/>
          </a:prstGeom>
        </p:spPr>
      </p:pic>
      <p:sp>
        <p:nvSpPr>
          <p:cNvPr id="8" name="TextBox 7"/>
          <p:cNvSpPr txBox="1"/>
          <p:nvPr/>
        </p:nvSpPr>
        <p:spPr>
          <a:xfrm>
            <a:off x="4970238" y="2358917"/>
            <a:ext cx="2845584" cy="253916"/>
          </a:xfrm>
          <a:prstGeom prst="rect">
            <a:avLst/>
          </a:prstGeom>
          <a:noFill/>
        </p:spPr>
        <p:txBody>
          <a:bodyPr wrap="square" rtlCol="0">
            <a:spAutoFit/>
          </a:bodyPr>
          <a:lstStyle/>
          <a:p>
            <a:r>
              <a:rPr lang="en-US" sz="1050" b="1" dirty="0">
                <a:solidFill>
                  <a:srgbClr val="800000"/>
                </a:solidFill>
              </a:rPr>
              <a:t>Terrestrial zone planet formation: 1AU @ 140pc</a:t>
            </a:r>
          </a:p>
        </p:txBody>
      </p:sp>
      <p:cxnSp>
        <p:nvCxnSpPr>
          <p:cNvPr id="5" name="Straight Connector 4"/>
          <p:cNvCxnSpPr>
            <a:cxnSpLocks/>
          </p:cNvCxnSpPr>
          <p:nvPr/>
        </p:nvCxnSpPr>
        <p:spPr>
          <a:xfrm flipH="1">
            <a:off x="4848012" y="2386799"/>
            <a:ext cx="3902288"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606224" y="72049"/>
            <a:ext cx="6127844" cy="800219"/>
          </a:xfrm>
          <a:prstGeom prst="rect">
            <a:avLst/>
          </a:prstGeom>
          <a:noFill/>
        </p:spPr>
        <p:txBody>
          <a:bodyPr wrap="square" rtlCol="0">
            <a:spAutoFit/>
          </a:bodyPr>
          <a:lstStyle/>
          <a:p>
            <a:pPr algn="ctr"/>
            <a:r>
              <a:rPr lang="en-US" sz="3000" b="1" dirty="0">
                <a:latin typeface="+mj-lt"/>
                <a:cs typeface="Times New Roman"/>
              </a:rPr>
              <a:t>Bridging SKA &amp; ALMA Scientifically</a:t>
            </a:r>
          </a:p>
          <a:p>
            <a:pPr algn="ctr"/>
            <a:r>
              <a:rPr lang="en-US" sz="1600" dirty="0">
                <a:cs typeface="Times New Roman"/>
              </a:rPr>
              <a:t>Thermal Imaging on mas Scales at </a:t>
            </a:r>
            <a:r>
              <a:rPr lang="en-US" sz="1600" dirty="0">
                <a:ea typeface="Lucida Grande"/>
                <a:cs typeface="Times New Roman"/>
              </a:rPr>
              <a:t>λ</a:t>
            </a:r>
            <a:r>
              <a:rPr lang="en-US" sz="1600" dirty="0">
                <a:cs typeface="Times New Roman"/>
              </a:rPr>
              <a:t> ~ 0.3cm  to 3cm</a:t>
            </a:r>
          </a:p>
        </p:txBody>
      </p:sp>
      <p:sp>
        <p:nvSpPr>
          <p:cNvPr id="10" name="TextBox 9"/>
          <p:cNvSpPr txBox="1"/>
          <p:nvPr/>
        </p:nvSpPr>
        <p:spPr>
          <a:xfrm>
            <a:off x="330200" y="3919921"/>
            <a:ext cx="8420100" cy="984885"/>
          </a:xfrm>
          <a:prstGeom prst="rect">
            <a:avLst/>
          </a:prstGeom>
          <a:noFill/>
        </p:spPr>
        <p:txBody>
          <a:bodyPr wrap="square" rtlCol="0">
            <a:spAutoFit/>
          </a:bodyPr>
          <a:lstStyle/>
          <a:p>
            <a:pPr>
              <a:spcBef>
                <a:spcPts val="450"/>
              </a:spcBef>
            </a:pPr>
            <a:r>
              <a:rPr lang="en-US" sz="1600" dirty="0">
                <a:cs typeface="Times New Roman"/>
              </a:rPr>
              <a:t>Complementary suite from cm to submm arrays for the mid-21</a:t>
            </a:r>
            <a:r>
              <a:rPr lang="en-US" sz="1600" baseline="30000" dirty="0">
                <a:cs typeface="Times New Roman"/>
              </a:rPr>
              <a:t>st</a:t>
            </a:r>
            <a:r>
              <a:rPr lang="en-US" sz="1600" dirty="0">
                <a:cs typeface="Times New Roman"/>
              </a:rPr>
              <a:t> century</a:t>
            </a:r>
          </a:p>
          <a:p>
            <a:pPr marL="308610" indent="-182880">
              <a:buFont typeface="Arial" charset="0"/>
              <a:buChar char="•"/>
            </a:pPr>
            <a:r>
              <a:rPr lang="en-US" sz="1400" b="1" dirty="0">
                <a:cs typeface="Times New Roman"/>
              </a:rPr>
              <a:t>&lt; 0.3cm: </a:t>
            </a:r>
            <a:r>
              <a:rPr lang="en-US" sz="1400" dirty="0">
                <a:cs typeface="Times New Roman"/>
              </a:rPr>
              <a:t>ALMA 2030 superb for chemistry, dust, fine structure lines</a:t>
            </a:r>
          </a:p>
          <a:p>
            <a:pPr marL="308610" lvl="1" indent="-182880">
              <a:buFont typeface="Arial" charset="0"/>
              <a:buChar char="•"/>
            </a:pPr>
            <a:r>
              <a:rPr lang="en-US" sz="1400" b="1" dirty="0">
                <a:solidFill>
                  <a:srgbClr val="C00000"/>
                </a:solidFill>
                <a:cs typeface="Times New Roman"/>
              </a:rPr>
              <a:t>0.3 to 3cm: </a:t>
            </a:r>
            <a:r>
              <a:rPr lang="en-US" sz="1400" dirty="0">
                <a:solidFill>
                  <a:srgbClr val="C00000"/>
                </a:solidFill>
                <a:cs typeface="Times New Roman"/>
              </a:rPr>
              <a:t>ngVLA superb for terrestrial planet formation, dense gas history, baryon cycling</a:t>
            </a:r>
            <a:endParaRPr lang="en-US" sz="1400" b="1" dirty="0">
              <a:solidFill>
                <a:srgbClr val="C00000"/>
              </a:solidFill>
              <a:cs typeface="Times New Roman"/>
            </a:endParaRPr>
          </a:p>
          <a:p>
            <a:pPr marL="308610" lvl="1" indent="-182880">
              <a:buFont typeface="Arial" charset="0"/>
              <a:buChar char="•"/>
            </a:pPr>
            <a:r>
              <a:rPr lang="en-US" sz="1400" b="1" dirty="0">
                <a:cs typeface="Times New Roman"/>
              </a:rPr>
              <a:t>&gt; 3cm: </a:t>
            </a:r>
            <a:r>
              <a:rPr lang="en-US" sz="1400" dirty="0">
                <a:cs typeface="Times New Roman"/>
              </a:rPr>
              <a:t>SKA superb for pulsars, reionization, HI + continuum surveys  </a:t>
            </a:r>
          </a:p>
        </p:txBody>
      </p:sp>
    </p:spTree>
    <p:extLst>
      <p:ext uri="{BB962C8B-B14F-4D97-AF65-F5344CB8AC3E}">
        <p14:creationId xmlns:p14="http://schemas.microsoft.com/office/powerpoint/2010/main" val="4051672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C007A3FA-37C8-B64A-9EE6-D07431EEED58}" type="slidenum">
              <a:rPr lang="en-US" smtClean="0"/>
              <a:t>6</a:t>
            </a:fld>
            <a:endParaRPr lang="en-US"/>
          </a:p>
        </p:txBody>
      </p:sp>
      <p:sp>
        <p:nvSpPr>
          <p:cNvPr id="2" name="Title 1"/>
          <p:cNvSpPr>
            <a:spLocks noGrp="1"/>
          </p:cNvSpPr>
          <p:nvPr>
            <p:ph type="title" idx="4294967295"/>
          </p:nvPr>
        </p:nvSpPr>
        <p:spPr>
          <a:xfrm>
            <a:off x="69850" y="11113"/>
            <a:ext cx="9074150" cy="622300"/>
          </a:xfrm>
        </p:spPr>
        <p:txBody>
          <a:bodyPr>
            <a:normAutofit/>
          </a:bodyPr>
          <a:lstStyle/>
          <a:p>
            <a:pPr algn="ctr"/>
            <a:r>
              <a:rPr lang="en-US" sz="2800" b="1" dirty="0"/>
              <a:t>Highly Synergistic with Other Facilities on Similar Timescales</a:t>
            </a:r>
          </a:p>
        </p:txBody>
      </p:sp>
      <p:sp>
        <p:nvSpPr>
          <p:cNvPr id="4" name="Text Placeholder 5"/>
          <p:cNvSpPr txBox="1">
            <a:spLocks/>
          </p:cNvSpPr>
          <p:nvPr/>
        </p:nvSpPr>
        <p:spPr>
          <a:xfrm>
            <a:off x="69574" y="531389"/>
            <a:ext cx="4272886" cy="4004515"/>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SKA/Lynx</a:t>
            </a:r>
            <a:endParaRPr lang="en-US" sz="1600" i="1" dirty="0">
              <a:solidFill>
                <a:srgbClr val="C00000"/>
              </a:solidFill>
            </a:endParaRPr>
          </a:p>
          <a:p>
            <a:pPr lvl="1"/>
            <a:r>
              <a:rPr lang="en-US" sz="1600" dirty="0"/>
              <a:t>Atomic/non-thermal</a:t>
            </a:r>
          </a:p>
          <a:p>
            <a:pPr lvl="1"/>
            <a:r>
              <a:rPr lang="en-US" sz="1600" i="1" dirty="0">
                <a:solidFill>
                  <a:srgbClr val="C00000"/>
                </a:solidFill>
              </a:rPr>
              <a:t>Molecular/thermal</a:t>
            </a:r>
          </a:p>
          <a:p>
            <a:r>
              <a:rPr lang="en-US" sz="1600" dirty="0"/>
              <a:t>ALMA</a:t>
            </a:r>
          </a:p>
          <a:p>
            <a:pPr lvl="1"/>
            <a:r>
              <a:rPr lang="en-US" sz="1600" dirty="0"/>
              <a:t>Warm/star-forming</a:t>
            </a:r>
          </a:p>
          <a:p>
            <a:pPr lvl="1"/>
            <a:r>
              <a:rPr lang="en-US" sz="1600" i="1" dirty="0">
                <a:solidFill>
                  <a:srgbClr val="C00000"/>
                </a:solidFill>
              </a:rPr>
              <a:t>Cold/dense fuel for SF</a:t>
            </a:r>
          </a:p>
          <a:p>
            <a:r>
              <a:rPr lang="en-US" sz="1600" dirty="0"/>
              <a:t>LUVOIR/</a:t>
            </a:r>
            <a:r>
              <a:rPr lang="en-US" sz="1600" dirty="0" err="1"/>
              <a:t>HabEx</a:t>
            </a:r>
            <a:endParaRPr lang="en-US" sz="1600" dirty="0"/>
          </a:p>
          <a:p>
            <a:pPr lvl="1"/>
            <a:r>
              <a:rPr lang="en-US" sz="1600" dirty="0"/>
              <a:t>Image earth-like planets</a:t>
            </a:r>
          </a:p>
          <a:p>
            <a:pPr lvl="1"/>
            <a:r>
              <a:rPr lang="en-US" sz="1600" i="1" dirty="0">
                <a:solidFill>
                  <a:srgbClr val="C00000"/>
                </a:solidFill>
              </a:rPr>
              <a:t>Image terrestrial-zone planets forming</a:t>
            </a:r>
          </a:p>
          <a:p>
            <a:r>
              <a:rPr lang="en-US" sz="1600" dirty="0"/>
              <a:t>OST (FIR surveyor) </a:t>
            </a:r>
          </a:p>
          <a:p>
            <a:pPr lvl="1"/>
            <a:r>
              <a:rPr lang="en-US" sz="1600" dirty="0"/>
              <a:t>C/WNM &amp; WIM</a:t>
            </a:r>
          </a:p>
          <a:p>
            <a:pPr lvl="1"/>
            <a:r>
              <a:rPr lang="en-US" sz="1600" i="1" dirty="0">
                <a:solidFill>
                  <a:srgbClr val="C00000"/>
                </a:solidFill>
              </a:rPr>
              <a:t>Cold Molecular Medium</a:t>
            </a:r>
          </a:p>
          <a:p>
            <a:r>
              <a:rPr lang="en-US" sz="1600" dirty="0"/>
              <a:t>TMT/GMT</a:t>
            </a:r>
            <a:endParaRPr lang="en-US" sz="1600" i="1" dirty="0">
              <a:solidFill>
                <a:srgbClr val="C00000"/>
              </a:solidFill>
            </a:endParaRPr>
          </a:p>
          <a:p>
            <a:pPr lvl="1"/>
            <a:r>
              <a:rPr lang="en-US" sz="1600" i="1" dirty="0"/>
              <a:t>Stellar Mass and Unobscured SF</a:t>
            </a:r>
          </a:p>
          <a:p>
            <a:pPr lvl="1"/>
            <a:r>
              <a:rPr lang="en-US" sz="1600" i="1" dirty="0">
                <a:solidFill>
                  <a:srgbClr val="C00000"/>
                </a:solidFill>
              </a:rPr>
              <a:t>Dense Gas and Obscured SF</a:t>
            </a:r>
          </a:p>
          <a:p>
            <a:r>
              <a:rPr lang="en-US" sz="1600" dirty="0"/>
              <a:t>JWST/WFIRST</a:t>
            </a:r>
          </a:p>
          <a:p>
            <a:pPr lvl="1"/>
            <a:r>
              <a:rPr lang="en-US" sz="1600" i="1" dirty="0">
                <a:solidFill>
                  <a:srgbClr val="C00000"/>
                </a:solidFill>
              </a:rPr>
              <a:t>Continuing its legacy in many areas of astrophysics</a:t>
            </a:r>
          </a:p>
          <a:p>
            <a:pPr lvl="1"/>
            <a:endParaRPr lang="en-US" sz="1300" dirty="0"/>
          </a:p>
        </p:txBody>
      </p:sp>
      <p:pic>
        <p:nvPicPr>
          <p:cNvPr id="5" name="Content Placeholder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7077" y="633702"/>
            <a:ext cx="1920918" cy="1174934"/>
          </a:xfrm>
          <a:prstGeom prst="rect">
            <a:avLst/>
          </a:prstGeom>
        </p:spPr>
      </p:pic>
      <p:pic>
        <p:nvPicPr>
          <p:cNvPr id="6" name="Content Placeholder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6077" y="633702"/>
            <a:ext cx="1767812" cy="1176326"/>
          </a:xfrm>
          <a:prstGeom prst="rect">
            <a:avLst/>
          </a:prstGeom>
        </p:spPr>
      </p:pic>
      <p:pic>
        <p:nvPicPr>
          <p:cNvPr id="7" name="Picture 6" descr="Screen Shot 2015-05-14 at 2.27.08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47077" y="1877544"/>
            <a:ext cx="1702051" cy="1009022"/>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6077" y="1837788"/>
            <a:ext cx="1767812" cy="1264613"/>
          </a:xfrm>
          <a:prstGeom prst="rect">
            <a:avLst/>
          </a:prstGeom>
        </p:spPr>
      </p:pic>
      <p:pic>
        <p:nvPicPr>
          <p:cNvPr id="9" name="Picture 8"/>
          <p:cNvPicPr>
            <a:picLocks noChangeAspect="1"/>
          </p:cNvPicPr>
          <p:nvPr/>
        </p:nvPicPr>
        <p:blipFill rotWithShape="1">
          <a:blip r:embed="rId7" cstate="hqprint">
            <a:extLst>
              <a:ext uri="{28A0092B-C50C-407E-A947-70E740481C1C}">
                <a14:useLocalDpi xmlns:a14="http://schemas.microsoft.com/office/drawing/2010/main"/>
              </a:ext>
            </a:extLst>
          </a:blip>
          <a:srcRect b="-2940"/>
          <a:stretch/>
        </p:blipFill>
        <p:spPr>
          <a:xfrm>
            <a:off x="3721423" y="3137437"/>
            <a:ext cx="1825784" cy="1269804"/>
          </a:xfrm>
          <a:prstGeom prst="rect">
            <a:avLst/>
          </a:prstGeom>
        </p:spPr>
      </p:pic>
      <p:pic>
        <p:nvPicPr>
          <p:cNvPr id="3" name="Picture 2"/>
          <p:cNvPicPr>
            <a:picLocks noChangeAspect="1"/>
          </p:cNvPicPr>
          <p:nvPr/>
        </p:nvPicPr>
        <p:blipFill rotWithShape="1">
          <a:blip r:embed="rId8" cstate="hqprint">
            <a:extLst>
              <a:ext uri="{28A0092B-C50C-407E-A947-70E740481C1C}">
                <a14:useLocalDpi xmlns:a14="http://schemas.microsoft.com/office/drawing/2010/main"/>
              </a:ext>
            </a:extLst>
          </a:blip>
          <a:srcRect t="-1"/>
          <a:stretch/>
        </p:blipFill>
        <p:spPr>
          <a:xfrm>
            <a:off x="5612670" y="3136136"/>
            <a:ext cx="1795073" cy="1246278"/>
          </a:xfrm>
          <a:prstGeom prst="rect">
            <a:avLst/>
          </a:prstGeom>
        </p:spPr>
      </p:pic>
      <p:pic>
        <p:nvPicPr>
          <p:cNvPr id="12" name="Picture 11"/>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436436" y="1876087"/>
            <a:ext cx="1679641" cy="1214127"/>
          </a:xfrm>
          <a:prstGeom prst="rect">
            <a:avLst/>
          </a:prstGeom>
        </p:spPr>
      </p:pic>
      <p:pic>
        <p:nvPicPr>
          <p:cNvPr id="1028" name="Picture 4" descr="Image result for jwst"/>
          <p:cNvPicPr>
            <a:picLocks noChangeAspect="1" noChangeArrowheads="1"/>
          </p:cNvPicPr>
          <p:nvPr/>
        </p:nvPicPr>
        <p:blipFill rotWithShape="1">
          <a:blip r:embed="rId10">
            <a:extLst>
              <a:ext uri="{28A0092B-C50C-407E-A947-70E740481C1C}">
                <a14:useLocalDpi xmlns:a14="http://schemas.microsoft.com/office/drawing/2010/main"/>
              </a:ext>
            </a:extLst>
          </a:blip>
          <a:srcRect t="5410" b="-153"/>
          <a:stretch/>
        </p:blipFill>
        <p:spPr bwMode="auto">
          <a:xfrm>
            <a:off x="7454106" y="3134472"/>
            <a:ext cx="1689894"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1"/>
          <a:stretch>
            <a:fillRect/>
          </a:stretch>
        </p:blipFill>
        <p:spPr>
          <a:xfrm>
            <a:off x="7423750" y="601687"/>
            <a:ext cx="1692327" cy="1245298"/>
          </a:xfrm>
          <a:prstGeom prst="rect">
            <a:avLst/>
          </a:prstGeom>
        </p:spPr>
      </p:pic>
    </p:spTree>
    <p:extLst>
      <p:ext uri="{BB962C8B-B14F-4D97-AF65-F5344CB8AC3E}">
        <p14:creationId xmlns:p14="http://schemas.microsoft.com/office/powerpoint/2010/main" val="2829311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rcRect/>
          <a:stretch/>
        </p:blipFill>
        <p:spPr>
          <a:xfrm rot="5400000">
            <a:off x="4651335" y="-565382"/>
            <a:ext cx="3916682" cy="5068648"/>
          </a:xfrm>
          <a:prstGeom prst="rect">
            <a:avLst/>
          </a:prstGeom>
          <a:noFill/>
        </p:spPr>
      </p:pic>
      <p:sp>
        <p:nvSpPr>
          <p:cNvPr id="5" name="Title 4">
            <a:extLst>
              <a:ext uri="{FF2B5EF4-FFF2-40B4-BE49-F238E27FC236}">
                <a16:creationId xmlns:a16="http://schemas.microsoft.com/office/drawing/2014/main" id="{4F74B77A-D14F-CD41-942C-590AD14351BC}"/>
              </a:ext>
            </a:extLst>
          </p:cNvPr>
          <p:cNvSpPr>
            <a:spLocks noGrp="1"/>
          </p:cNvSpPr>
          <p:nvPr>
            <p:ph type="title"/>
          </p:nvPr>
        </p:nvSpPr>
        <p:spPr>
          <a:xfrm>
            <a:off x="1352551" y="10601"/>
            <a:ext cx="3554729" cy="1071439"/>
          </a:xfrm>
          <a:solidFill>
            <a:schemeClr val="bg1"/>
          </a:solidFill>
        </p:spPr>
        <p:txBody>
          <a:bodyPr>
            <a:normAutofit/>
          </a:bodyPr>
          <a:lstStyle/>
          <a:p>
            <a:r>
              <a:rPr lang="en-US" sz="3000" dirty="0">
                <a:latin typeface="Helvetica" panose="020B0604020202020204" pitchFamily="34" charset="0"/>
                <a:cs typeface="Helvetica" panose="020B0604020202020204" pitchFamily="34" charset="0"/>
              </a:rPr>
              <a:t>ngVLA Project</a:t>
            </a:r>
          </a:p>
        </p:txBody>
      </p:sp>
      <p:sp>
        <p:nvSpPr>
          <p:cNvPr id="6" name="Content Placeholder 5">
            <a:extLst>
              <a:ext uri="{FF2B5EF4-FFF2-40B4-BE49-F238E27FC236}">
                <a16:creationId xmlns:a16="http://schemas.microsoft.com/office/drawing/2014/main" id="{1837F592-B331-2B49-AD21-99689926C789}"/>
              </a:ext>
            </a:extLst>
          </p:cNvPr>
          <p:cNvSpPr>
            <a:spLocks noGrp="1"/>
          </p:cNvSpPr>
          <p:nvPr>
            <p:ph idx="1"/>
          </p:nvPr>
        </p:nvSpPr>
        <p:spPr>
          <a:xfrm>
            <a:off x="0" y="1098423"/>
            <a:ext cx="6677025" cy="3295650"/>
          </a:xfrm>
          <a:ln>
            <a:noFill/>
          </a:ln>
        </p:spPr>
        <p:txBody>
          <a:bodyPr>
            <a:noAutofit/>
          </a:bodyPr>
          <a:lstStyle/>
          <a:p>
            <a:r>
              <a:rPr lang="en-US" sz="1900" dirty="0"/>
              <a:t>Project Office leadership team:</a:t>
            </a:r>
          </a:p>
          <a:p>
            <a:pPr lvl="1">
              <a:spcBef>
                <a:spcPts val="1200"/>
              </a:spcBef>
            </a:pPr>
            <a:r>
              <a:rPr lang="en-US" sz="1600" dirty="0"/>
              <a:t>Project Director: Mark McKinnon</a:t>
            </a:r>
          </a:p>
          <a:p>
            <a:pPr lvl="1"/>
            <a:r>
              <a:rPr lang="en-US" sz="1600" dirty="0"/>
              <a:t>Project Manager: </a:t>
            </a:r>
            <a:r>
              <a:rPr lang="en-US" sz="1600" i="1" dirty="0"/>
              <a:t>Chris Langley</a:t>
            </a:r>
          </a:p>
          <a:p>
            <a:pPr lvl="1"/>
            <a:r>
              <a:rPr lang="en-US" sz="1600" dirty="0"/>
              <a:t>Project Scientist: Eric Murphy </a:t>
            </a:r>
          </a:p>
          <a:p>
            <a:pPr lvl="1"/>
            <a:r>
              <a:rPr lang="en-US" sz="1600" dirty="0"/>
              <a:t>Project Engineer: Rob Selina</a:t>
            </a:r>
          </a:p>
          <a:p>
            <a:pPr lvl="1"/>
            <a:r>
              <a:rPr lang="en-US" sz="1600" dirty="0"/>
              <a:t>Cost Analyst:  Alexia </a:t>
            </a:r>
            <a:r>
              <a:rPr lang="en-US" sz="1600" dirty="0" err="1"/>
              <a:t>Nalewaik</a:t>
            </a:r>
            <a:endParaRPr lang="en-US" sz="1600" dirty="0"/>
          </a:p>
          <a:p>
            <a:pPr lvl="1"/>
            <a:r>
              <a:rPr lang="en-US" sz="1600" dirty="0"/>
              <a:t>System Engineer: Thomas </a:t>
            </a:r>
            <a:r>
              <a:rPr lang="en-US" sz="1600" dirty="0" err="1"/>
              <a:t>Kusel</a:t>
            </a:r>
            <a:endParaRPr lang="en-US" sz="1600" dirty="0"/>
          </a:p>
          <a:p>
            <a:pPr marL="342900" lvl="1" indent="0">
              <a:buNone/>
            </a:pPr>
            <a:endParaRPr lang="en-US" sz="1600" dirty="0"/>
          </a:p>
          <a:p>
            <a:r>
              <a:rPr lang="en-US" sz="1900" dirty="0"/>
              <a:t>10 Integrated Product Teams (IPTs).</a:t>
            </a:r>
          </a:p>
          <a:p>
            <a:r>
              <a:rPr lang="en-US" sz="1900" dirty="0"/>
              <a:t>MREFC-style project definition.	</a:t>
            </a:r>
          </a:p>
          <a:p>
            <a:pPr>
              <a:tabLst>
                <a:tab pos="403225" algn="l"/>
              </a:tabLst>
            </a:pPr>
            <a:r>
              <a:rPr lang="en-US" sz="1900" dirty="0"/>
              <a:t>Actively engaged science and technical advisory councils.</a:t>
            </a:r>
          </a:p>
          <a:p>
            <a:pPr marL="342900" lvl="1" indent="0">
              <a:buNone/>
            </a:pPr>
            <a:endParaRPr lang="en-US" sz="2000" dirty="0"/>
          </a:p>
          <a:p>
            <a:pPr lvl="1"/>
            <a:endParaRPr lang="en-US" sz="2000" dirty="0"/>
          </a:p>
          <a:p>
            <a:pPr marL="257175" lvl="1" indent="0">
              <a:buNone/>
            </a:pPr>
            <a:endParaRPr lang="en-US" sz="2000" dirty="0"/>
          </a:p>
          <a:p>
            <a:pPr marL="257175" lvl="1" indent="0">
              <a:buNone/>
            </a:pPr>
            <a:endParaRPr lang="en-US" sz="2000" dirty="0"/>
          </a:p>
          <a:p>
            <a:pPr marL="257175" lvl="1" indent="0">
              <a:buNone/>
            </a:pPr>
            <a:endParaRPr lang="en-US" sz="2000" dirty="0"/>
          </a:p>
          <a:p>
            <a:pPr lvl="1"/>
            <a:endParaRPr lang="en-US" sz="2000" dirty="0"/>
          </a:p>
        </p:txBody>
      </p:sp>
      <p:sp>
        <p:nvSpPr>
          <p:cNvPr id="4" name="Slide Number Placeholder 2">
            <a:extLst>
              <a:ext uri="{FF2B5EF4-FFF2-40B4-BE49-F238E27FC236}">
                <a16:creationId xmlns:a16="http://schemas.microsoft.com/office/drawing/2014/main" id="{F1F6F768-7FE0-C441-92D6-C9DAF799EF70}"/>
              </a:ext>
            </a:extLst>
          </p:cNvPr>
          <p:cNvSpPr>
            <a:spLocks noGrp="1"/>
          </p:cNvSpPr>
          <p:nvPr>
            <p:ph type="sldNum" sz="quarter" idx="12"/>
          </p:nvPr>
        </p:nvSpPr>
        <p:spPr>
          <a:xfrm>
            <a:off x="111371" y="4691119"/>
            <a:ext cx="409330" cy="332519"/>
          </a:xfrm>
        </p:spPr>
        <p:txBody>
          <a:bodyPr/>
          <a:lstStyle/>
          <a:p>
            <a:fld id="{C007A3FA-37C8-B64A-9EE6-D07431EEED58}" type="slidenum">
              <a:rPr lang="en-US" smtClean="0"/>
              <a:t>7</a:t>
            </a:fld>
            <a:endParaRPr lang="en-US" dirty="0"/>
          </a:p>
        </p:txBody>
      </p:sp>
    </p:spTree>
    <p:extLst>
      <p:ext uri="{BB962C8B-B14F-4D97-AF65-F5344CB8AC3E}">
        <p14:creationId xmlns:p14="http://schemas.microsoft.com/office/powerpoint/2010/main" val="2441704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007A3FA-37C8-B64A-9EE6-D07431EEED58}" type="slidenum">
              <a:rPr lang="en-US" smtClean="0"/>
              <a:t>8</a:t>
            </a:fld>
            <a:endParaRPr lang="en-US"/>
          </a:p>
        </p:txBody>
      </p:sp>
      <p:sp>
        <p:nvSpPr>
          <p:cNvPr id="6" name="Rectangle 5"/>
          <p:cNvSpPr/>
          <p:nvPr/>
        </p:nvSpPr>
        <p:spPr>
          <a:xfrm>
            <a:off x="60614" y="3390183"/>
            <a:ext cx="5716256" cy="1231106"/>
          </a:xfrm>
          <a:prstGeom prst="rect">
            <a:avLst/>
          </a:prstGeom>
        </p:spPr>
        <p:txBody>
          <a:bodyPr wrap="square" numCol="2" spcCol="91440">
            <a:spAutoFit/>
          </a:bodyPr>
          <a:lstStyle/>
          <a:p>
            <a:pPr algn="ctr"/>
            <a:r>
              <a:rPr lang="en-US" sz="1400" b="1" u="sng" dirty="0"/>
              <a:t>Executive Committee</a:t>
            </a:r>
          </a:p>
          <a:p>
            <a:r>
              <a:rPr lang="en-US" sz="1200" dirty="0"/>
              <a:t>Alberto </a:t>
            </a:r>
            <a:r>
              <a:rPr lang="en-US" sz="1200" dirty="0" err="1"/>
              <a:t>Bolatto</a:t>
            </a:r>
            <a:r>
              <a:rPr lang="en-US" sz="1200" dirty="0"/>
              <a:t>    (Maryland: </a:t>
            </a:r>
            <a:r>
              <a:rPr lang="en-US" sz="1200" b="1" dirty="0"/>
              <a:t>co-Chair</a:t>
            </a:r>
            <a:r>
              <a:rPr lang="en-US" sz="1200" dirty="0"/>
              <a:t>)</a:t>
            </a:r>
          </a:p>
          <a:p>
            <a:r>
              <a:rPr lang="en-US" sz="1200" dirty="0"/>
              <a:t>Andrea </a:t>
            </a:r>
            <a:r>
              <a:rPr lang="en-US" sz="1200" dirty="0" err="1"/>
              <a:t>Isella</a:t>
            </a:r>
            <a:r>
              <a:rPr lang="en-US" sz="1200" dirty="0"/>
              <a:t>    (Rice: </a:t>
            </a:r>
            <a:r>
              <a:rPr lang="en-US" sz="1200" b="1" dirty="0"/>
              <a:t>co-Chair</a:t>
            </a:r>
            <a:r>
              <a:rPr lang="en-US" sz="1200" dirty="0"/>
              <a:t>)</a:t>
            </a:r>
          </a:p>
          <a:p>
            <a:r>
              <a:rPr lang="en-US" sz="1200" dirty="0">
                <a:ea typeface="Gill Sans MT" charset="0"/>
                <a:cs typeface="Gill Sans MT" charset="0"/>
              </a:rPr>
              <a:t>Brenda Matthews (NRC–Vic: </a:t>
            </a:r>
            <a:r>
              <a:rPr lang="en-US" sz="1200" b="1" dirty="0">
                <a:ea typeface="Gill Sans MT" charset="0"/>
                <a:cs typeface="Gill Sans MT" charset="0"/>
              </a:rPr>
              <a:t>SWG1 Chair</a:t>
            </a:r>
            <a:r>
              <a:rPr lang="en-US" sz="1200" dirty="0">
                <a:ea typeface="Gill Sans MT" charset="0"/>
                <a:cs typeface="Gill Sans MT" charset="0"/>
              </a:rPr>
              <a:t>)</a:t>
            </a:r>
          </a:p>
          <a:p>
            <a:r>
              <a:rPr lang="en-US" sz="1200" dirty="0">
                <a:ea typeface="Gill Sans MT" charset="0"/>
                <a:cs typeface="Gill Sans MT" charset="0"/>
              </a:rPr>
              <a:t>Danny Dale (Wyoming: </a:t>
            </a:r>
            <a:r>
              <a:rPr lang="en-US" sz="1200" b="1" dirty="0">
                <a:ea typeface="Gill Sans MT" charset="0"/>
                <a:cs typeface="Gill Sans MT" charset="0"/>
              </a:rPr>
              <a:t>SWG2 Chair</a:t>
            </a:r>
            <a:r>
              <a:rPr lang="en-US" sz="1200" dirty="0">
                <a:ea typeface="Gill Sans MT" charset="0"/>
                <a:cs typeface="Gill Sans MT" charset="0"/>
              </a:rPr>
              <a:t>)</a:t>
            </a:r>
          </a:p>
          <a:p>
            <a:endParaRPr lang="en-US" sz="1200" dirty="0">
              <a:ea typeface="Gill Sans MT" charset="0"/>
              <a:cs typeface="Gill Sans MT" charset="0"/>
            </a:endParaRPr>
          </a:p>
          <a:p>
            <a:endParaRPr lang="en-US" sz="1200" dirty="0">
              <a:ea typeface="Gill Sans MT" charset="0"/>
              <a:cs typeface="Gill Sans MT" charset="0"/>
            </a:endParaRPr>
          </a:p>
          <a:p>
            <a:r>
              <a:rPr lang="en-US" sz="1200" dirty="0">
                <a:ea typeface="Gill Sans MT" charset="0"/>
                <a:cs typeface="Gill Sans MT" charset="0"/>
              </a:rPr>
              <a:t>Dominik </a:t>
            </a:r>
            <a:r>
              <a:rPr lang="en-US" sz="1200" dirty="0" err="1">
                <a:ea typeface="Gill Sans MT" charset="0"/>
                <a:cs typeface="Gill Sans MT" charset="0"/>
              </a:rPr>
              <a:t>Riechers</a:t>
            </a:r>
            <a:r>
              <a:rPr lang="en-US" sz="1200" dirty="0">
                <a:ea typeface="Gill Sans MT" charset="0"/>
                <a:cs typeface="Gill Sans MT" charset="0"/>
              </a:rPr>
              <a:t> (Cornell: </a:t>
            </a:r>
            <a:r>
              <a:rPr lang="en-US" sz="1200" b="1" dirty="0">
                <a:ea typeface="Gill Sans MT" charset="0"/>
                <a:cs typeface="Gill Sans MT" charset="0"/>
              </a:rPr>
              <a:t>SWG3 Chair</a:t>
            </a:r>
            <a:r>
              <a:rPr lang="en-US" sz="1200" dirty="0">
                <a:ea typeface="Gill Sans MT" charset="0"/>
                <a:cs typeface="Gill Sans MT" charset="0"/>
              </a:rPr>
              <a:t>)</a:t>
            </a:r>
          </a:p>
          <a:p>
            <a:r>
              <a:rPr lang="en-US" sz="1200" dirty="0">
                <a:ea typeface="Gill Sans MT" charset="0"/>
                <a:cs typeface="Gill Sans MT" charset="0"/>
              </a:rPr>
              <a:t>Joseph Lazio    (JPL: </a:t>
            </a:r>
            <a:r>
              <a:rPr lang="en-US" sz="1200" b="1" dirty="0">
                <a:ea typeface="Gill Sans MT" charset="0"/>
                <a:cs typeface="Gill Sans MT" charset="0"/>
              </a:rPr>
              <a:t>SWG4 Chair</a:t>
            </a:r>
            <a:r>
              <a:rPr lang="en-US" sz="1200" dirty="0">
                <a:ea typeface="Gill Sans MT" charset="0"/>
                <a:cs typeface="Gill Sans MT" charset="0"/>
              </a:rPr>
              <a:t>)</a:t>
            </a:r>
          </a:p>
          <a:p>
            <a:r>
              <a:rPr lang="en-US" sz="1200" dirty="0">
                <a:ea typeface="Gill Sans MT" charset="0"/>
                <a:cs typeface="Gill Sans MT" charset="0"/>
              </a:rPr>
              <a:t>Shri Kulkarni    (Caltech)</a:t>
            </a:r>
          </a:p>
          <a:p>
            <a:r>
              <a:rPr lang="en-US" sz="1200" dirty="0">
                <a:ea typeface="Gill Sans MT" charset="0"/>
                <a:cs typeface="Gill Sans MT" charset="0"/>
              </a:rPr>
              <a:t>James Di Francesco    (NRC–Vic)</a:t>
            </a:r>
          </a:p>
        </p:txBody>
      </p:sp>
      <p:sp>
        <p:nvSpPr>
          <p:cNvPr id="2" name="TextBox 1"/>
          <p:cNvSpPr txBox="1"/>
          <p:nvPr/>
        </p:nvSpPr>
        <p:spPr>
          <a:xfrm>
            <a:off x="92606" y="1101600"/>
            <a:ext cx="6846673" cy="2123658"/>
          </a:xfrm>
          <a:prstGeom prst="rect">
            <a:avLst/>
          </a:prstGeom>
          <a:noFill/>
        </p:spPr>
        <p:txBody>
          <a:bodyPr wrap="square" rtlCol="0">
            <a:spAutoFit/>
          </a:bodyPr>
          <a:lstStyle/>
          <a:p>
            <a:pPr marL="285750" indent="-285750">
              <a:spcBef>
                <a:spcPts val="600"/>
              </a:spcBef>
              <a:buFont typeface="Arial" charset="0"/>
              <a:buChar char="•"/>
            </a:pPr>
            <a:r>
              <a:rPr lang="en-US" sz="1600" dirty="0"/>
              <a:t>Interface between the Community &amp; NRAO  -- Est. Sept 2016</a:t>
            </a:r>
            <a:endParaRPr lang="en-US" sz="1000" dirty="0"/>
          </a:p>
          <a:p>
            <a:pPr marL="285750" indent="-285750">
              <a:spcBef>
                <a:spcPts val="600"/>
              </a:spcBef>
              <a:buFont typeface="Arial" charset="0"/>
              <a:buChar char="•"/>
            </a:pPr>
            <a:r>
              <a:rPr lang="en-US" sz="1600" dirty="0"/>
              <a:t>Recent/Current Activities:</a:t>
            </a:r>
          </a:p>
          <a:p>
            <a:pPr marL="628650" lvl="1" indent="-285750">
              <a:spcBef>
                <a:spcPts val="600"/>
              </a:spcBef>
              <a:buFont typeface="Wingdings" charset="2"/>
              <a:buChar char="Ø"/>
            </a:pPr>
            <a:r>
              <a:rPr lang="en-US" sz="1400" dirty="0"/>
              <a:t>Lead SWGs: science use cases </a:t>
            </a:r>
            <a:r>
              <a:rPr lang="en-US" sz="1400" dirty="0">
                <a:sym typeface="Wingdings"/>
              </a:rPr>
              <a:t> telescope r</a:t>
            </a:r>
            <a:r>
              <a:rPr lang="en-US" sz="1400" dirty="0"/>
              <a:t>equirements</a:t>
            </a:r>
          </a:p>
          <a:p>
            <a:pPr marL="628650" lvl="1" indent="-285750">
              <a:spcBef>
                <a:spcPts val="600"/>
              </a:spcBef>
              <a:buFont typeface="Wingdings" charset="2"/>
              <a:buChar char="Ø"/>
            </a:pPr>
            <a:r>
              <a:rPr lang="en-US" sz="1400" dirty="0"/>
              <a:t>SOC for science meeting in June 2017/2018/2019</a:t>
            </a:r>
          </a:p>
          <a:p>
            <a:pPr marL="628650" lvl="1" indent="-285750">
              <a:spcBef>
                <a:spcPts val="600"/>
              </a:spcBef>
              <a:buFont typeface="Wingdings" charset="2"/>
              <a:buChar char="Ø"/>
            </a:pPr>
            <a:r>
              <a:rPr lang="en-US" sz="1400" dirty="0"/>
              <a:t>Lead Science case development </a:t>
            </a:r>
            <a:r>
              <a:rPr lang="en-US" sz="1400" dirty="0">
                <a:sym typeface="Wingdings"/>
              </a:rPr>
              <a:t> </a:t>
            </a:r>
            <a:r>
              <a:rPr lang="en-US" sz="1400" dirty="0"/>
              <a:t> ‘Science Book’ &amp; Astro2020 White Papers</a:t>
            </a:r>
          </a:p>
          <a:p>
            <a:pPr marL="628650" lvl="1" indent="-285750">
              <a:spcBef>
                <a:spcPts val="600"/>
              </a:spcBef>
              <a:buFont typeface="Wingdings" charset="2"/>
              <a:buChar char="Ø"/>
            </a:pPr>
            <a:r>
              <a:rPr lang="en-US" sz="1400" dirty="0"/>
              <a:t>Document Review: e.g., Sci </a:t>
            </a:r>
            <a:r>
              <a:rPr lang="en-US" sz="1400" dirty="0" err="1"/>
              <a:t>Reqs</a:t>
            </a:r>
            <a:r>
              <a:rPr lang="en-US" sz="1400" dirty="0"/>
              <a:t>, Ops Con, Ref Observing Program, etc.</a:t>
            </a:r>
          </a:p>
          <a:p>
            <a:pPr marL="628650" lvl="1" indent="-285750">
              <a:spcBef>
                <a:spcPts val="600"/>
              </a:spcBef>
              <a:buFont typeface="Wingdings" charset="2"/>
              <a:buChar char="Ø"/>
            </a:pPr>
            <a:r>
              <a:rPr lang="en-US" sz="1400" dirty="0"/>
              <a:t>Help with preparation of Astro2020 APC white papers</a:t>
            </a:r>
          </a:p>
        </p:txBody>
      </p:sp>
      <p:sp>
        <p:nvSpPr>
          <p:cNvPr id="12" name="TextBox 11"/>
          <p:cNvSpPr txBox="1"/>
          <p:nvPr/>
        </p:nvSpPr>
        <p:spPr>
          <a:xfrm>
            <a:off x="1458195" y="38696"/>
            <a:ext cx="3907760" cy="954107"/>
          </a:xfrm>
          <a:prstGeom prst="rect">
            <a:avLst/>
          </a:prstGeom>
          <a:noFill/>
        </p:spPr>
        <p:txBody>
          <a:bodyPr wrap="square" rtlCol="0">
            <a:spAutoFit/>
          </a:bodyPr>
          <a:lstStyle/>
          <a:p>
            <a:pPr algn="ctr"/>
            <a:r>
              <a:rPr lang="en-US" sz="2800" b="1" dirty="0" err="1">
                <a:latin typeface="+mj-lt"/>
                <a:cs typeface="Times New Roman"/>
              </a:rPr>
              <a:t>ngVLA</a:t>
            </a:r>
            <a:r>
              <a:rPr lang="en-US" sz="2800" b="1" dirty="0">
                <a:latin typeface="+mj-lt"/>
                <a:cs typeface="Times New Roman"/>
              </a:rPr>
              <a:t> </a:t>
            </a:r>
          </a:p>
          <a:p>
            <a:pPr algn="ctr"/>
            <a:r>
              <a:rPr lang="en-US" sz="2800" b="1" dirty="0">
                <a:latin typeface="+mj-lt"/>
                <a:cs typeface="Times New Roman"/>
              </a:rPr>
              <a:t>Science Advisory Council</a:t>
            </a:r>
          </a:p>
        </p:txBody>
      </p:sp>
      <p:pic>
        <p:nvPicPr>
          <p:cNvPr id="11" name="Picture 10">
            <a:extLst>
              <a:ext uri="{FF2B5EF4-FFF2-40B4-BE49-F238E27FC236}">
                <a16:creationId xmlns:a16="http://schemas.microsoft.com/office/drawing/2014/main" id="{44D506DB-4A3C-FF4E-8DAF-8C655E063D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68347" y="3018507"/>
            <a:ext cx="691544" cy="687500"/>
          </a:xfrm>
          <a:prstGeom prst="rect">
            <a:avLst/>
          </a:prstGeom>
        </p:spPr>
      </p:pic>
      <p:pic>
        <p:nvPicPr>
          <p:cNvPr id="13" name="Picture 12">
            <a:extLst>
              <a:ext uri="{FF2B5EF4-FFF2-40B4-BE49-F238E27FC236}">
                <a16:creationId xmlns:a16="http://schemas.microsoft.com/office/drawing/2014/main" id="{D2765DA2-2A8A-B84A-86A6-47D123B65BA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82156" y="3048081"/>
            <a:ext cx="973001" cy="592432"/>
          </a:xfrm>
          <a:prstGeom prst="rect">
            <a:avLst/>
          </a:prstGeom>
        </p:spPr>
      </p:pic>
      <p:pic>
        <p:nvPicPr>
          <p:cNvPr id="14" name="Picture 13">
            <a:extLst>
              <a:ext uri="{FF2B5EF4-FFF2-40B4-BE49-F238E27FC236}">
                <a16:creationId xmlns:a16="http://schemas.microsoft.com/office/drawing/2014/main" id="{A6144DDD-084B-EF43-A184-AA110FA55EA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32492" y="3801907"/>
            <a:ext cx="698717" cy="698717"/>
          </a:xfrm>
          <a:prstGeom prst="rect">
            <a:avLst/>
          </a:prstGeom>
        </p:spPr>
      </p:pic>
      <p:pic>
        <p:nvPicPr>
          <p:cNvPr id="15" name="Picture 14">
            <a:extLst>
              <a:ext uri="{FF2B5EF4-FFF2-40B4-BE49-F238E27FC236}">
                <a16:creationId xmlns:a16="http://schemas.microsoft.com/office/drawing/2014/main" id="{843AB3DD-D4A6-C142-945A-45159C3EB4A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76870" y="3615607"/>
            <a:ext cx="1238982" cy="344944"/>
          </a:xfrm>
          <a:prstGeom prst="rect">
            <a:avLst/>
          </a:prstGeom>
        </p:spPr>
      </p:pic>
      <p:pic>
        <p:nvPicPr>
          <p:cNvPr id="16" name="Picture 15">
            <a:extLst>
              <a:ext uri="{FF2B5EF4-FFF2-40B4-BE49-F238E27FC236}">
                <a16:creationId xmlns:a16="http://schemas.microsoft.com/office/drawing/2014/main" id="{E88D0BE1-5989-F845-A634-4356B165199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77715" y="3071511"/>
            <a:ext cx="1647846" cy="426444"/>
          </a:xfrm>
          <a:prstGeom prst="rect">
            <a:avLst/>
          </a:prstGeom>
        </p:spPr>
      </p:pic>
      <p:pic>
        <p:nvPicPr>
          <p:cNvPr id="18" name="Picture 17">
            <a:extLst>
              <a:ext uri="{FF2B5EF4-FFF2-40B4-BE49-F238E27FC236}">
                <a16:creationId xmlns:a16="http://schemas.microsoft.com/office/drawing/2014/main" id="{681A0F77-54A3-5A44-B2C3-D39A9737D3A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649619" y="4078204"/>
            <a:ext cx="1563960" cy="363838"/>
          </a:xfrm>
          <a:prstGeom prst="rect">
            <a:avLst/>
          </a:prstGeom>
        </p:spPr>
      </p:pic>
      <p:sp>
        <p:nvSpPr>
          <p:cNvPr id="5" name="TextBox 4">
            <a:extLst>
              <a:ext uri="{FF2B5EF4-FFF2-40B4-BE49-F238E27FC236}">
                <a16:creationId xmlns:a16="http://schemas.microsoft.com/office/drawing/2014/main" id="{E9E0DB85-23B8-FD45-A418-1834763CC6C9}"/>
              </a:ext>
            </a:extLst>
          </p:cNvPr>
          <p:cNvSpPr txBox="1"/>
          <p:nvPr/>
        </p:nvSpPr>
        <p:spPr>
          <a:xfrm>
            <a:off x="6238752" y="2763734"/>
            <a:ext cx="2152064" cy="307777"/>
          </a:xfrm>
          <a:prstGeom prst="rect">
            <a:avLst/>
          </a:prstGeom>
          <a:noFill/>
        </p:spPr>
        <p:txBody>
          <a:bodyPr wrap="none" rtlCol="0">
            <a:spAutoFit/>
          </a:bodyPr>
          <a:lstStyle/>
          <a:p>
            <a:r>
              <a:rPr lang="en-US" sz="1400" b="1" u="sng" dirty="0"/>
              <a:t>International Participation</a:t>
            </a:r>
          </a:p>
        </p:txBody>
      </p:sp>
      <p:pic>
        <p:nvPicPr>
          <p:cNvPr id="19" name="Picture 18">
            <a:extLst>
              <a:ext uri="{FF2B5EF4-FFF2-40B4-BE49-F238E27FC236}">
                <a16:creationId xmlns:a16="http://schemas.microsoft.com/office/drawing/2014/main" id="{AC7B2E4D-F262-9843-B4B2-9C0E883A167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11158" y="3675708"/>
            <a:ext cx="562411" cy="827075"/>
          </a:xfrm>
          <a:prstGeom prst="rect">
            <a:avLst/>
          </a:prstGeom>
        </p:spPr>
      </p:pic>
      <p:pic>
        <p:nvPicPr>
          <p:cNvPr id="22" name="Picture 21">
            <a:extLst>
              <a:ext uri="{FF2B5EF4-FFF2-40B4-BE49-F238E27FC236}">
                <a16:creationId xmlns:a16="http://schemas.microsoft.com/office/drawing/2014/main" id="{D97A33F1-6E8C-C649-992F-6A37E40A164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08195" y="250848"/>
            <a:ext cx="3523401" cy="2018615"/>
          </a:xfrm>
          <a:prstGeom prst="rect">
            <a:avLst/>
          </a:prstGeom>
        </p:spPr>
      </p:pic>
    </p:spTree>
    <p:extLst>
      <p:ext uri="{BB962C8B-B14F-4D97-AF65-F5344CB8AC3E}">
        <p14:creationId xmlns:p14="http://schemas.microsoft.com/office/powerpoint/2010/main" val="124336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AA209CEB-BCF4-BF40-9C2C-EA15292F3A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11314" y="784279"/>
            <a:ext cx="1277508" cy="38704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80599" y="806756"/>
            <a:ext cx="1119997" cy="712725"/>
          </a:xfrm>
          <a:prstGeom prst="rect">
            <a:avLst/>
          </a:prstGeom>
        </p:spPr>
      </p:pic>
      <p:sp>
        <p:nvSpPr>
          <p:cNvPr id="3" name="Slide Number Placeholder 2"/>
          <p:cNvSpPr>
            <a:spLocks noGrp="1"/>
          </p:cNvSpPr>
          <p:nvPr>
            <p:ph type="sldNum" sz="quarter" idx="12"/>
          </p:nvPr>
        </p:nvSpPr>
        <p:spPr>
          <a:prstGeom prst="rect">
            <a:avLst/>
          </a:prstGeom>
        </p:spPr>
        <p:txBody>
          <a:bodyPr/>
          <a:lstStyle/>
          <a:p>
            <a:fld id="{C007A3FA-37C8-B64A-9EE6-D07431EEED58}" type="slidenum">
              <a:rPr lang="en-US" smtClean="0"/>
              <a:t>9</a:t>
            </a:fld>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7831" y="2138836"/>
            <a:ext cx="605305" cy="6017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60473" y="2153327"/>
            <a:ext cx="833426" cy="50005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79052" y="3934515"/>
            <a:ext cx="1589270" cy="497442"/>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9230" y="1566511"/>
            <a:ext cx="1558248" cy="50331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19178" y="2740601"/>
            <a:ext cx="899173" cy="49954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8448" y="2246460"/>
            <a:ext cx="1055632" cy="478595"/>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33011" y="3884423"/>
            <a:ext cx="916783" cy="570938"/>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16036" y="1001741"/>
            <a:ext cx="1160956" cy="517351"/>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54226" y="1708422"/>
            <a:ext cx="1641876" cy="375431"/>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803924" y="1833553"/>
            <a:ext cx="1239865" cy="226365"/>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309624" y="2194211"/>
            <a:ext cx="557764" cy="600297"/>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049675" y="2154095"/>
            <a:ext cx="973001" cy="592432"/>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771385" y="888852"/>
            <a:ext cx="747734" cy="734649"/>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273910" y="1154503"/>
            <a:ext cx="1277508" cy="318129"/>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722627" y="1398114"/>
            <a:ext cx="1229320" cy="367089"/>
          </a:xfrm>
          <a:prstGeom prst="rect">
            <a:avLst/>
          </a:prstGeom>
        </p:spPr>
      </p:pic>
      <p:pic>
        <p:nvPicPr>
          <p:cNvPr id="21" name="Picture 20"/>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43054" y="2917675"/>
            <a:ext cx="1350719" cy="531757"/>
          </a:xfrm>
          <a:prstGeom prst="rect">
            <a:avLst/>
          </a:prstGeom>
        </p:spPr>
      </p:pic>
      <p:pic>
        <p:nvPicPr>
          <p:cNvPr id="22" name="Picture 21"/>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3021419" y="2970907"/>
            <a:ext cx="849957" cy="849957"/>
          </a:xfrm>
          <a:prstGeom prst="rect">
            <a:avLst/>
          </a:prstGeom>
        </p:spPr>
      </p:pic>
      <p:pic>
        <p:nvPicPr>
          <p:cNvPr id="23" name="Picture 22"/>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035896" y="3918042"/>
            <a:ext cx="836901" cy="533449"/>
          </a:xfrm>
          <a:prstGeom prst="rect">
            <a:avLst/>
          </a:prstGeom>
        </p:spPr>
      </p:pic>
      <p:pic>
        <p:nvPicPr>
          <p:cNvPr id="24" name="Picture 2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745620" y="2850809"/>
            <a:ext cx="518515" cy="456293"/>
          </a:xfrm>
          <a:prstGeom prst="rect">
            <a:avLst/>
          </a:prstGeom>
        </p:spPr>
      </p:pic>
      <p:pic>
        <p:nvPicPr>
          <p:cNvPr id="25" name="Picture 24"/>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657276" y="3279209"/>
            <a:ext cx="1231435" cy="318942"/>
          </a:xfrm>
          <a:prstGeom prst="rect">
            <a:avLst/>
          </a:prstGeom>
        </p:spPr>
      </p:pic>
      <p:pic>
        <p:nvPicPr>
          <p:cNvPr id="26" name="Picture 25"/>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43055" y="4127734"/>
            <a:ext cx="1123851" cy="210843"/>
          </a:xfrm>
          <a:prstGeom prst="rect">
            <a:avLst/>
          </a:prstGeom>
        </p:spPr>
      </p:pic>
      <p:pic>
        <p:nvPicPr>
          <p:cNvPr id="27" name="Picture 26"/>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2952888" y="1998190"/>
            <a:ext cx="1494138" cy="256805"/>
          </a:xfrm>
          <a:prstGeom prst="rect">
            <a:avLst/>
          </a:prstGeom>
        </p:spPr>
      </p:pic>
      <p:pic>
        <p:nvPicPr>
          <p:cNvPr id="28" name="Picture 27"/>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606434" y="3719664"/>
            <a:ext cx="1231744" cy="292147"/>
          </a:xfrm>
          <a:prstGeom prst="rect">
            <a:avLst/>
          </a:prstGeom>
        </p:spPr>
      </p:pic>
      <p:pic>
        <p:nvPicPr>
          <p:cNvPr id="29" name="Picture 28"/>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4604438" y="936092"/>
            <a:ext cx="984770" cy="517166"/>
          </a:xfrm>
          <a:prstGeom prst="rect">
            <a:avLst/>
          </a:prstGeom>
        </p:spPr>
      </p:pic>
      <p:pic>
        <p:nvPicPr>
          <p:cNvPr id="30" name="Picture 29"/>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78802" y="3561524"/>
            <a:ext cx="1178229" cy="338585"/>
          </a:xfrm>
          <a:prstGeom prst="rect">
            <a:avLst/>
          </a:prstGeom>
        </p:spPr>
      </p:pic>
      <p:pic>
        <p:nvPicPr>
          <p:cNvPr id="31" name="Picture 30"/>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2706014" y="813524"/>
            <a:ext cx="1027513" cy="768863"/>
          </a:xfrm>
          <a:prstGeom prst="rect">
            <a:avLst/>
          </a:prstGeom>
        </p:spPr>
      </p:pic>
      <p:pic>
        <p:nvPicPr>
          <p:cNvPr id="32" name="Picture 31"/>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8004878" y="2174752"/>
            <a:ext cx="1027545" cy="513773"/>
          </a:xfrm>
          <a:prstGeom prst="rect">
            <a:avLst/>
          </a:prstGeom>
        </p:spPr>
      </p:pic>
      <p:pic>
        <p:nvPicPr>
          <p:cNvPr id="33" name="Picture 32"/>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3034183" y="2571634"/>
            <a:ext cx="1331548" cy="351612"/>
          </a:xfrm>
          <a:prstGeom prst="rect">
            <a:avLst/>
          </a:prstGeom>
        </p:spPr>
      </p:pic>
      <p:pic>
        <p:nvPicPr>
          <p:cNvPr id="34" name="Picture 33"/>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513673" y="4062210"/>
            <a:ext cx="1221208" cy="424209"/>
          </a:xfrm>
          <a:prstGeom prst="rect">
            <a:avLst/>
          </a:prstGeom>
        </p:spPr>
      </p:pic>
      <p:pic>
        <p:nvPicPr>
          <p:cNvPr id="35" name="Picture 34"/>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2082016" y="1481391"/>
            <a:ext cx="1530940" cy="475685"/>
          </a:xfrm>
          <a:prstGeom prst="rect">
            <a:avLst/>
          </a:prstGeom>
        </p:spPr>
      </p:pic>
      <p:pic>
        <p:nvPicPr>
          <p:cNvPr id="36" name="Picture 35"/>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4387449" y="2925760"/>
            <a:ext cx="1186020" cy="337897"/>
          </a:xfrm>
          <a:prstGeom prst="rect">
            <a:avLst/>
          </a:prstGeom>
        </p:spPr>
      </p:pic>
      <p:pic>
        <p:nvPicPr>
          <p:cNvPr id="37" name="Picture 36"/>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4182001" y="3381253"/>
            <a:ext cx="1513139" cy="398972"/>
          </a:xfrm>
          <a:prstGeom prst="rect">
            <a:avLst/>
          </a:prstGeom>
        </p:spPr>
      </p:pic>
      <p:pic>
        <p:nvPicPr>
          <p:cNvPr id="38" name="Picture 37"/>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8279156" y="3779090"/>
            <a:ext cx="698717" cy="698717"/>
          </a:xfrm>
          <a:prstGeom prst="rect">
            <a:avLst/>
          </a:prstGeom>
        </p:spPr>
      </p:pic>
      <p:pic>
        <p:nvPicPr>
          <p:cNvPr id="39" name="Picture 38"/>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4763884" y="1556540"/>
            <a:ext cx="749143" cy="670936"/>
          </a:xfrm>
          <a:prstGeom prst="rect">
            <a:avLst/>
          </a:prstGeom>
        </p:spPr>
      </p:pic>
      <p:pic>
        <p:nvPicPr>
          <p:cNvPr id="40" name="Picture 39"/>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6864121" y="4017153"/>
            <a:ext cx="1238982" cy="344944"/>
          </a:xfrm>
          <a:prstGeom prst="rect">
            <a:avLst/>
          </a:prstGeom>
        </p:spPr>
      </p:pic>
      <p:pic>
        <p:nvPicPr>
          <p:cNvPr id="41" name="Picture 40"/>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8415462" y="2611605"/>
            <a:ext cx="562411" cy="827075"/>
          </a:xfrm>
          <a:prstGeom prst="rect">
            <a:avLst/>
          </a:prstGeom>
        </p:spPr>
      </p:pic>
      <p:pic>
        <p:nvPicPr>
          <p:cNvPr id="42" name="Picture 41"/>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7319245" y="3417310"/>
            <a:ext cx="1480551" cy="383150"/>
          </a:xfrm>
          <a:prstGeom prst="rect">
            <a:avLst/>
          </a:prstGeom>
        </p:spPr>
      </p:pic>
      <p:pic>
        <p:nvPicPr>
          <p:cNvPr id="43" name="Picture 42"/>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4448954" y="2330759"/>
            <a:ext cx="1422609" cy="533479"/>
          </a:xfrm>
          <a:prstGeom prst="rect">
            <a:avLst/>
          </a:prstGeom>
        </p:spPr>
      </p:pic>
      <p:pic>
        <p:nvPicPr>
          <p:cNvPr id="44" name="Picture 43"/>
          <p:cNvPicPr>
            <a:picLocks noChangeAspect="1"/>
          </p:cNvPicPr>
          <p:nvPr/>
        </p:nvPicPr>
        <p:blipFill rotWithShape="1">
          <a:blip r:embed="rId43" cstate="print">
            <a:extLst>
              <a:ext uri="{28A0092B-C50C-407E-A947-70E740481C1C}">
                <a14:useLocalDpi xmlns:a14="http://schemas.microsoft.com/office/drawing/2010/main"/>
              </a:ext>
            </a:extLst>
          </a:blip>
          <a:srcRect l="-1"/>
          <a:stretch/>
        </p:blipFill>
        <p:spPr>
          <a:xfrm>
            <a:off x="6030352" y="3291232"/>
            <a:ext cx="1097280" cy="548640"/>
          </a:xfrm>
          <a:prstGeom prst="rect">
            <a:avLst/>
          </a:prstGeom>
        </p:spPr>
      </p:pic>
      <p:pic>
        <p:nvPicPr>
          <p:cNvPr id="45" name="Picture 44"/>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7270818" y="883627"/>
            <a:ext cx="1834592" cy="254099"/>
          </a:xfrm>
          <a:prstGeom prst="rect">
            <a:avLst/>
          </a:prstGeom>
        </p:spPr>
      </p:pic>
      <p:cxnSp>
        <p:nvCxnSpPr>
          <p:cNvPr id="47" name="Straight Connector 46"/>
          <p:cNvCxnSpPr/>
          <p:nvPr/>
        </p:nvCxnSpPr>
        <p:spPr>
          <a:xfrm>
            <a:off x="5573469" y="818946"/>
            <a:ext cx="426879" cy="125994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05765" y="2083579"/>
            <a:ext cx="3005563" cy="2249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79211" y="2065565"/>
            <a:ext cx="326554" cy="2451334"/>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7682D192-0ABC-C549-9473-DE0EFDF87599}"/>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5973563" y="2836012"/>
            <a:ext cx="1558248" cy="362509"/>
          </a:xfrm>
          <a:prstGeom prst="rect">
            <a:avLst/>
          </a:prstGeom>
        </p:spPr>
      </p:pic>
      <p:pic>
        <p:nvPicPr>
          <p:cNvPr id="16" name="Picture 15">
            <a:extLst>
              <a:ext uri="{FF2B5EF4-FFF2-40B4-BE49-F238E27FC236}">
                <a16:creationId xmlns:a16="http://schemas.microsoft.com/office/drawing/2014/main" id="{14A6BEC7-1855-F54A-B4D9-3CB34BB40DC8}"/>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6133796" y="1148098"/>
            <a:ext cx="903938" cy="555922"/>
          </a:xfrm>
          <a:prstGeom prst="rect">
            <a:avLst/>
          </a:prstGeom>
        </p:spPr>
      </p:pic>
      <p:sp>
        <p:nvSpPr>
          <p:cNvPr id="53" name="Title 1">
            <a:extLst>
              <a:ext uri="{FF2B5EF4-FFF2-40B4-BE49-F238E27FC236}">
                <a16:creationId xmlns:a16="http://schemas.microsoft.com/office/drawing/2014/main" id="{C1EB421C-7553-A140-AA8A-F2962EC45966}"/>
              </a:ext>
            </a:extLst>
          </p:cNvPr>
          <p:cNvSpPr txBox="1">
            <a:spLocks/>
          </p:cNvSpPr>
          <p:nvPr/>
        </p:nvSpPr>
        <p:spPr>
          <a:xfrm>
            <a:off x="1513674" y="-24270"/>
            <a:ext cx="5684158" cy="67539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u="sng" dirty="0"/>
              <a:t>Strong Community Participation</a:t>
            </a:r>
          </a:p>
        </p:txBody>
      </p:sp>
      <p:pic>
        <p:nvPicPr>
          <p:cNvPr id="54" name="Grafik 16">
            <a:extLst>
              <a:ext uri="{FF2B5EF4-FFF2-40B4-BE49-F238E27FC236}">
                <a16:creationId xmlns:a16="http://schemas.microsoft.com/office/drawing/2014/main" id="{A248282A-E246-D749-A34A-FCE186F368E9}"/>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5878022" y="645567"/>
            <a:ext cx="1473814" cy="151916"/>
          </a:xfrm>
          <a:prstGeom prst="rect">
            <a:avLst/>
          </a:prstGeom>
        </p:spPr>
      </p:pic>
      <p:pic>
        <p:nvPicPr>
          <p:cNvPr id="55" name="Grafik 9">
            <a:extLst>
              <a:ext uri="{FF2B5EF4-FFF2-40B4-BE49-F238E27FC236}">
                <a16:creationId xmlns:a16="http://schemas.microsoft.com/office/drawing/2014/main" id="{9D4DB642-8820-E04D-BF0E-07DC4E26327C}"/>
              </a:ext>
            </a:extLst>
          </p:cNvPr>
          <p:cNvPicPr>
            <a:picLocks noChangeAspect="1"/>
          </p:cNvPicPr>
          <p:nvPr/>
        </p:nvPicPr>
        <p:blipFill rotWithShape="1">
          <a:blip r:embed="rId48" cstate="print">
            <a:extLst>
              <a:ext uri="{28A0092B-C50C-407E-A947-70E740481C1C}">
                <a14:useLocalDpi xmlns:a14="http://schemas.microsoft.com/office/drawing/2010/main"/>
              </a:ext>
            </a:extLst>
          </a:blip>
          <a:srcRect/>
          <a:stretch/>
        </p:blipFill>
        <p:spPr>
          <a:xfrm>
            <a:off x="7569080" y="133408"/>
            <a:ext cx="1367308" cy="515964"/>
          </a:xfrm>
          <a:prstGeom prst="rect">
            <a:avLst/>
          </a:prstGeom>
          <a:ln>
            <a:noFill/>
          </a:ln>
          <a:effectLst/>
        </p:spPr>
      </p:pic>
      <p:pic>
        <p:nvPicPr>
          <p:cNvPr id="56" name="Grafik 9" descr="Logo_VA-GD_bearbeitet GD blau.png">
            <a:extLst>
              <a:ext uri="{FF2B5EF4-FFF2-40B4-BE49-F238E27FC236}">
                <a16:creationId xmlns:a16="http://schemas.microsoft.com/office/drawing/2014/main" id="{BCD4EC13-CFCC-E248-ADDB-EA614BF9259B}"/>
              </a:ext>
            </a:extLst>
          </p:cNvPr>
          <p:cNvPicPr>
            <a:picLocks noChangeAspect="1"/>
          </p:cNvPicPr>
          <p:nvPr/>
        </p:nvPicPr>
        <p:blipFill rotWithShape="1">
          <a:blip r:embed="rId49" cstate="print">
            <a:extLst>
              <a:ext uri="{28A0092B-C50C-407E-A947-70E740481C1C}">
                <a14:useLocalDpi xmlns:a14="http://schemas.microsoft.com/office/drawing/2010/main"/>
              </a:ext>
            </a:extLst>
          </a:blip>
          <a:srcRect l="-17"/>
          <a:stretch/>
        </p:blipFill>
        <p:spPr>
          <a:xfrm>
            <a:off x="7568093" y="689205"/>
            <a:ext cx="731520" cy="184926"/>
          </a:xfrm>
          <a:prstGeom prst="rect">
            <a:avLst/>
          </a:prstGeom>
        </p:spPr>
      </p:pic>
    </p:spTree>
    <p:extLst>
      <p:ext uri="{BB962C8B-B14F-4D97-AF65-F5344CB8AC3E}">
        <p14:creationId xmlns:p14="http://schemas.microsoft.com/office/powerpoint/2010/main" val="41745543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12925</TotalTime>
  <Words>4960</Words>
  <Application>Microsoft Macintosh PowerPoint</Application>
  <PresentationFormat>On-screen Show (16:9)</PresentationFormat>
  <Paragraphs>695</Paragraphs>
  <Slides>40</Slides>
  <Notes>36</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Arial</vt:lpstr>
      <vt:lpstr>Calibri</vt:lpstr>
      <vt:lpstr>Calibri Light</vt:lpstr>
      <vt:lpstr>Gill Sans MT</vt:lpstr>
      <vt:lpstr>Helvetica</vt:lpstr>
      <vt:lpstr>HelveticaNeue LT 45 Light</vt:lpstr>
      <vt:lpstr>Orbitron Medium</vt:lpstr>
      <vt:lpstr>Times New Roman</vt:lpstr>
      <vt:lpstr>Wingdings</vt:lpstr>
      <vt:lpstr>Office Theme</vt:lpstr>
      <vt:lpstr>Visio.Drawing.15</vt:lpstr>
      <vt:lpstr>A next-generation Very Large Array (ngVLA)</vt:lpstr>
      <vt:lpstr>PowerPoint Presentation</vt:lpstr>
      <vt:lpstr>A next-generation  Very Large Array (ngVLA)</vt:lpstr>
      <vt:lpstr>PowerPoint Presentation</vt:lpstr>
      <vt:lpstr>PowerPoint Presentation</vt:lpstr>
      <vt:lpstr>Highly Synergistic with Other Facilities on Similar Timescales</vt:lpstr>
      <vt:lpstr>ngVLA Project</vt:lpstr>
      <vt:lpstr>PowerPoint Presentation</vt:lpstr>
      <vt:lpstr>PowerPoint Presentation</vt:lpstr>
      <vt:lpstr>2018 Science Meeting </vt:lpstr>
      <vt:lpstr>PowerPoint Presentation</vt:lpstr>
      <vt:lpstr>PowerPoint Presentation</vt:lpstr>
      <vt:lpstr>PowerPoint Presentation</vt:lpstr>
      <vt:lpstr>PowerPoint Presentation</vt:lpstr>
      <vt:lpstr>KSG1: Unveiling the Formation of Solar System Analogues </vt:lpstr>
      <vt:lpstr>KSG1: Unveiling the Formation of Solar System Analogues </vt:lpstr>
      <vt:lpstr>PowerPoint Presentation</vt:lpstr>
      <vt:lpstr>PowerPoint Presentation</vt:lpstr>
      <vt:lpstr>PowerPoint Presentation</vt:lpstr>
      <vt:lpstr>KSG5: Understanding the Formation and Evolution of Black Holes in the Era of Multi-Messenger Astronomy </vt:lpstr>
      <vt:lpstr>Science Highlight: Star Formation and Stellar Evolution</vt:lpstr>
      <vt:lpstr>Requirements Flow-Down</vt:lpstr>
      <vt:lpstr>PowerPoint Presentation</vt:lpstr>
      <vt:lpstr>The Main Array (MA) Configuration</vt:lpstr>
      <vt:lpstr>Short Baseline Array (SBA)</vt:lpstr>
      <vt:lpstr>Long Baseline Array (LBA)</vt:lpstr>
      <vt:lpstr>PowerPoint Presentation</vt:lpstr>
      <vt:lpstr>Antenna Concept</vt:lpstr>
      <vt:lpstr>S/W and Computing Considerations</vt:lpstr>
      <vt:lpstr>jmw</vt:lpstr>
      <vt:lpstr>Current Goals &amp; Initiatives</vt:lpstr>
      <vt:lpstr> Status &amp; Performance</vt:lpstr>
      <vt:lpstr>FY20 Activities</vt:lpstr>
      <vt:lpstr>FY21 Activities</vt:lpstr>
      <vt:lpstr>PowerPoint Presentation</vt:lpstr>
      <vt:lpstr>ngVLA Antenna Development</vt:lpstr>
      <vt:lpstr>PowerPoint Presentation</vt:lpstr>
      <vt:lpstr>Cost Estimate: Const. &amp; Ops.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Murphy, Eric Joseph (ejm4v)</cp:lastModifiedBy>
  <cp:revision>438</cp:revision>
  <dcterms:created xsi:type="dcterms:W3CDTF">2016-12-02T21:40:55Z</dcterms:created>
  <dcterms:modified xsi:type="dcterms:W3CDTF">2021-06-07T17:25:26Z</dcterms:modified>
</cp:coreProperties>
</file>