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491" r:id="rId2"/>
    <p:sldId id="488" r:id="rId3"/>
    <p:sldId id="490" r:id="rId4"/>
    <p:sldId id="539" r:id="rId5"/>
    <p:sldId id="542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0A5"/>
    <a:srgbClr val="16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6" autoAdjust="0"/>
    <p:restoredTop sz="81014"/>
  </p:normalViewPr>
  <p:slideViewPr>
    <p:cSldViewPr snapToGrid="0" snapToObjects="1" showGuides="1">
      <p:cViewPr varScale="1">
        <p:scale>
          <a:sx n="106" d="100"/>
          <a:sy n="106" d="100"/>
        </p:scale>
        <p:origin x="9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2BE4-89DD-6548-82D3-2826A713AC64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6C1E-B574-9248-808E-C0199F16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MAIN GOAL OF ARRAY </a:t>
            </a:r>
          </a:p>
          <a:p>
            <a:pPr marL="649695" lvl="1" indent="-177189">
              <a:buFontTx/>
              <a:buChar char="-"/>
            </a:pPr>
            <a:r>
              <a:rPr lang="en-US" i="1"/>
              <a:t>To be flexible enough to support the breadth of scientific investigations that will be proposed by its creative scientist-users over the decades-long lifetime of the instrument</a:t>
            </a:r>
            <a:r>
              <a:rPr lang="en-US"/>
              <a:t>. </a:t>
            </a:r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67DF-15F1-6142-9C97-8CE5E161E4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positions</a:t>
            </a:r>
          </a:p>
          <a:p>
            <a:r>
              <a:rPr lang="en-US" dirty="0"/>
              <a:t>&gt; array       quant  bmin  bmax</a:t>
            </a:r>
          </a:p>
          <a:p>
            <a:r>
              <a:rPr lang="en-US" dirty="0"/>
              <a:t>&gt; core        94     30    1338</a:t>
            </a:r>
          </a:p>
          <a:p>
            <a:r>
              <a:rPr lang="en-US" dirty="0"/>
              <a:t>&gt; plains      74     275   36712</a:t>
            </a:r>
          </a:p>
          <a:p>
            <a:pPr marL="174296" indent="-174296">
              <a:buFont typeface="Wingdings" panose="05000000000000000000" pitchFamily="2" charset="2"/>
              <a:buChar char="Ø"/>
            </a:pPr>
            <a:r>
              <a:rPr lang="en-US" dirty="0"/>
              <a:t>core+plains 168    30    36712</a:t>
            </a:r>
          </a:p>
          <a:p>
            <a:pPr marL="174296" indent="-174296" defTabSz="929579">
              <a:buFont typeface="Wingdings" panose="05000000000000000000" pitchFamily="2" charset="2"/>
              <a:buChar char="Ø"/>
              <a:defRPr/>
            </a:pPr>
            <a:r>
              <a:rPr lang="en-US" dirty="0"/>
              <a:t>&gt; main        214(46)    30    1005363</a:t>
            </a:r>
          </a:p>
          <a:p>
            <a:endParaRPr lang="en-US" dirty="0"/>
          </a:p>
          <a:p>
            <a:r>
              <a:rPr lang="en-US" dirty="0"/>
              <a:t>Challenge of tri-scale-array: Sensitivity vs. resolution</a:t>
            </a:r>
          </a:p>
          <a:p>
            <a:r>
              <a:rPr lang="en-US" dirty="0"/>
              <a:t>Short baselines:   19 x 6m array +  4 x 18m total power</a:t>
            </a:r>
          </a:p>
          <a:p>
            <a:pPr>
              <a:spcBef>
                <a:spcPts val="620"/>
              </a:spcBef>
            </a:pPr>
            <a:endParaRPr lang="en-US" sz="1400" dirty="0"/>
          </a:p>
          <a:p>
            <a:pPr>
              <a:spcBef>
                <a:spcPts val="620"/>
              </a:spcBef>
            </a:pPr>
            <a:r>
              <a:rPr lang="en-US" sz="1400" dirty="0"/>
              <a:t>Options:</a:t>
            </a:r>
            <a:endParaRPr lang="en-US" dirty="0"/>
          </a:p>
          <a:p>
            <a:r>
              <a:rPr lang="en-US" dirty="0"/>
              <a:t>5 – 10 dish array in Green Bank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4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A6C1E-B574-9248-808E-C0199F168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0"/>
            <a:ext cx="9144000" cy="2343151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2"/>
            <a:ext cx="9144000" cy="2801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62723A-C59C-E745-8CF3-E3DA254333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764" userDrawn="1">
          <p15:clr>
            <a:srgbClr val="FBAE40"/>
          </p15:clr>
        </p15:guide>
        <p15:guide id="3" pos="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5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2800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1"/>
            <a:ext cx="9144000" cy="2343150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E4DE0-9D7E-5E43-90A2-9CB82672CD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17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2800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2010D-3405-684F-B2B0-49E8B74F020B}"/>
              </a:ext>
            </a:extLst>
          </p:cNvPr>
          <p:cNvSpPr/>
          <p:nvPr userDrawn="1"/>
        </p:nvSpPr>
        <p:spPr>
          <a:xfrm>
            <a:off x="1" y="2800350"/>
            <a:ext cx="9144000" cy="2343150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758" y="4179807"/>
            <a:ext cx="999131" cy="592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339" y="4119802"/>
            <a:ext cx="712547" cy="71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2" y="2882504"/>
            <a:ext cx="6482924" cy="64941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  <a:latin typeface="Orbitron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57" y="4173202"/>
            <a:ext cx="466425" cy="605746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5962" y="3550577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E95FC-F2FF-484C-B164-0B467A10D8E8}"/>
              </a:ext>
            </a:extLst>
          </p:cNvPr>
          <p:cNvSpPr/>
          <p:nvPr userDrawn="1"/>
        </p:nvSpPr>
        <p:spPr>
          <a:xfrm>
            <a:off x="-1" y="0"/>
            <a:ext cx="2286000" cy="1432677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2849861-2E54-1342-94A6-59F8EF28B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62" y="4440236"/>
            <a:ext cx="2357238" cy="392113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ngvla.nrao.edu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1C94F-84F9-C04C-BF98-219DD097AA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" y="173794"/>
            <a:ext cx="125984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  <p15:guide id="2" orient="horz" pos="17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C6E2085-C117-964A-A40E-3F5CA8BBFAD5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0" y="10601"/>
            <a:ext cx="7000059" cy="994172"/>
          </a:xfrm>
        </p:spPr>
        <p:txBody>
          <a:bodyPr>
            <a:normAutofit/>
          </a:bodyPr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18" y="1215504"/>
            <a:ext cx="7886700" cy="3224985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 sz="1500">
                <a:latin typeface="Helvetica" pitchFamily="2" charset="0"/>
              </a:defRPr>
            </a:lvl4pPr>
            <a:lvl5pPr>
              <a:defRPr sz="15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898D1-904F-A747-9746-2F6C0ED48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98605-B378-6346-BE9F-CF5DAF74B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556BB-8C9F-4B4C-9D18-6BA91B221F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AACEA5-9CA8-3F4B-97F3-EA0E9698AF54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62934A-5B1A-544F-8458-304190AD6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91" y="5493122"/>
            <a:ext cx="627708" cy="3722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5ACE8F-9047-C646-8934-B9B9FCA90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765" y="5455424"/>
            <a:ext cx="447661" cy="4476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58F246-8B25-F143-B478-AD444D449F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785" y="5488972"/>
            <a:ext cx="293033" cy="380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90DC9C-4039-F045-B5B4-8C4EC6117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34" t="31786" r="23925" b="36341"/>
          <a:stretch/>
        </p:blipFill>
        <p:spPr>
          <a:xfrm>
            <a:off x="6439987" y="5454859"/>
            <a:ext cx="572758" cy="448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98921-102A-6447-8A72-EBE231E68E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9B38D7-DA20-E64B-BBF2-EC6E19F8BE96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20F81E-36D1-6A45-94B1-ABF4095BDC39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9AB235-3A93-E24F-95E9-3BCA3185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73A4F1-5C43-F449-A25F-197884A49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3CD250-57AD-6142-8D5F-4D9E0072A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585944-053A-D64F-ADF8-0E98A25F3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C017E3-1E76-A64F-96F2-478C874D2FD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18111F0-B824-5F4D-9CE5-F5CA16A6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90" y="10601"/>
            <a:ext cx="7000059" cy="994172"/>
          </a:xfrm>
        </p:spPr>
        <p:txBody>
          <a:bodyPr>
            <a:normAutofit/>
          </a:bodyPr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31A785-3E35-2748-A942-507807A6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18" y="1156865"/>
            <a:ext cx="3840480" cy="324596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3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3D088A-969A-F44F-AA0E-84F725C7E9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0866" y="1156865"/>
            <a:ext cx="3840480" cy="324596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3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AA3E7D-B6B2-B441-AA69-FF6F04E2F6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47D8-D3FB-5546-A7F1-35646556AF7E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D2577E-47EF-FE45-9612-9A76C0D30221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DB95A3-403D-D745-B27E-1E2051D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4AB03-D1E6-2B46-BA2B-750CD632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74B16-9DF2-9D48-8E6B-FD3BA0C78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DF98A9-E6FA-944F-B10D-36F7E3EF4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6884F6-EC8D-B849-95C8-ED88B7B5A59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33C52-8EC4-E045-90F3-E342309ECF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47D8-D3FB-5546-A7F1-35646556AF7E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D2577E-47EF-FE45-9612-9A76C0D30221}"/>
              </a:ext>
            </a:extLst>
          </p:cNvPr>
          <p:cNvCxnSpPr/>
          <p:nvPr userDrawn="1"/>
        </p:nvCxnSpPr>
        <p:spPr>
          <a:xfrm flipH="1">
            <a:off x="0" y="4525617"/>
            <a:ext cx="9144000" cy="0"/>
          </a:xfrm>
          <a:prstGeom prst="line">
            <a:avLst/>
          </a:prstGeom>
          <a:ln>
            <a:solidFill>
              <a:srgbClr val="16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DB95A3-403D-D745-B27E-1E2051D2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318" y="4677711"/>
            <a:ext cx="409330" cy="33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C007A3FA-37C8-B64A-9EE6-D07431EEE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84AB03-D1E6-2B46-BA2B-750CD632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74B16-9DF2-9D48-8E6B-FD3BA0C78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DF98A9-E6FA-944F-B10D-36F7E3EF4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6884F6-EC8D-B849-95C8-ED88B7B5A595}"/>
              </a:ext>
            </a:extLst>
          </p:cNvPr>
          <p:cNvSpPr/>
          <p:nvPr userDrawn="1"/>
        </p:nvSpPr>
        <p:spPr>
          <a:xfrm>
            <a:off x="-1" y="0"/>
            <a:ext cx="1365070" cy="100477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33C52-8EC4-E045-90F3-E342309ECF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4" y="129387"/>
            <a:ext cx="866140" cy="7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446CB6-96D0-AA45-943F-02AF19C01A6C}"/>
              </a:ext>
            </a:extLst>
          </p:cNvPr>
          <p:cNvSpPr/>
          <p:nvPr userDrawn="1"/>
        </p:nvSpPr>
        <p:spPr>
          <a:xfrm>
            <a:off x="0" y="4525617"/>
            <a:ext cx="9144000" cy="617883"/>
          </a:xfrm>
          <a:prstGeom prst="rect">
            <a:avLst/>
          </a:prstGeom>
          <a:solidFill>
            <a:srgbClr val="0074A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58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2349" y="402192"/>
            <a:ext cx="4219303" cy="36684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68955" y="4732653"/>
            <a:ext cx="1641475" cy="229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Helvetica" pitchFamily="2" charset="0"/>
                <a:cs typeface="Gill Sans" charset="0"/>
              </a:rPr>
              <a:t>ngvla.nrao.edu</a:t>
            </a:r>
            <a:endParaRPr lang="en-US" sz="1800" b="1" dirty="0">
              <a:solidFill>
                <a:schemeClr val="bg1"/>
              </a:solidFill>
              <a:latin typeface="Helvetica" pitchFamily="2" charset="0"/>
              <a:cs typeface="Gill Sans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661F793-CC53-E543-BB36-CE6236F0C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91" y="4648409"/>
            <a:ext cx="627708" cy="37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FF8B86-738C-DC43-AC4A-2D8E275E29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965" y="4610711"/>
            <a:ext cx="447661" cy="447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344E05-8C7F-3D42-BC50-9CE635A9ED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985" y="4644259"/>
            <a:ext cx="293033" cy="3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0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04773"/>
            <a:ext cx="7886700" cy="362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4" r:id="rId5"/>
    <p:sldLayoutId id="2147483666" r:id="rId6"/>
    <p:sldLayoutId id="2147483677" r:id="rId7"/>
    <p:sldLayoutId id="2147483676" r:id="rId8"/>
    <p:sldLayoutId id="2147483670" r:id="rId9"/>
    <p:sldLayoutId id="2147483678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620ED-8057-EA44-8B63-85940CF5B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next-generation Very Large Array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37ED7-3113-764E-9ABE-423CFAF9EE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98468" y="97698"/>
            <a:ext cx="4610615" cy="832985"/>
          </a:xfrm>
        </p:spPr>
        <p:txBody>
          <a:bodyPr>
            <a:noAutofit/>
          </a:bodyPr>
          <a:lstStyle/>
          <a:p>
            <a:r>
              <a:rPr lang="en-US" sz="3200" b="1" dirty="0"/>
              <a:t>A next-generation </a:t>
            </a:r>
            <a:br>
              <a:rPr lang="en-US" sz="3200" b="1" dirty="0"/>
            </a:br>
            <a:r>
              <a:rPr lang="en-US" sz="3200" b="1" dirty="0"/>
              <a:t>Very Large Array (ngVLA)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3966" y="1040115"/>
            <a:ext cx="5811101" cy="1319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Scientific Frontier: </a:t>
            </a:r>
            <a:r>
              <a:rPr lang="en-US" sz="1600" b="1" i="1" dirty="0">
                <a:solidFill>
                  <a:srgbClr val="C00000"/>
                </a:solidFill>
              </a:rPr>
              <a:t>Thermal imaging at milli-arcsec resolution</a:t>
            </a:r>
          </a:p>
          <a:p>
            <a:r>
              <a:rPr lang="en-US" sz="1600" dirty="0"/>
              <a:t>Sensitivity/Resolution Goal:</a:t>
            </a:r>
            <a:r>
              <a:rPr lang="en-US" sz="1600" b="1" i="1" dirty="0">
                <a:solidFill>
                  <a:srgbClr val="C00000"/>
                </a:solidFill>
              </a:rPr>
              <a:t> 10x sensitivity &amp; resolution of JVLA/ALMA</a:t>
            </a:r>
          </a:p>
          <a:p>
            <a:r>
              <a:rPr lang="en-US" sz="1600" dirty="0"/>
              <a:t>Frequency range: </a:t>
            </a:r>
            <a:r>
              <a:rPr lang="en-US" sz="1600" b="1" i="1" dirty="0">
                <a:solidFill>
                  <a:srgbClr val="C00000"/>
                </a:solidFill>
              </a:rPr>
              <a:t>1.2 –116 GHz</a:t>
            </a:r>
            <a:endParaRPr lang="en-US" sz="1600" dirty="0"/>
          </a:p>
          <a:p>
            <a:r>
              <a:rPr lang="en-US" sz="1600" dirty="0"/>
              <a:t>Located in Southwest U.S. (NM, TX, AZ) &amp; MX, centered on VLA</a:t>
            </a:r>
          </a:p>
          <a:p>
            <a:r>
              <a:rPr lang="en-US" sz="1600" dirty="0"/>
              <a:t>Low technical risk (reasonable step beyond state of the art)</a:t>
            </a:r>
          </a:p>
          <a:p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7575" y="3023543"/>
            <a:ext cx="296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400" dirty="0">
                <a:cs typeface="Times New Roman"/>
              </a:rPr>
              <a:t>Complementary suite of meter-to-submm arrays for the mid-21</a:t>
            </a:r>
            <a:r>
              <a:rPr lang="en-US" sz="1400" baseline="30000" dirty="0">
                <a:cs typeface="Times New Roman"/>
              </a:rPr>
              <a:t>st</a:t>
            </a:r>
            <a:r>
              <a:rPr lang="en-US" sz="1400" dirty="0">
                <a:cs typeface="Times New Roman"/>
              </a:rPr>
              <a:t> century</a:t>
            </a:r>
          </a:p>
          <a:p>
            <a:pPr marL="308610" indent="-182880">
              <a:buFont typeface="Arial" charset="0"/>
              <a:buChar char="•"/>
            </a:pPr>
            <a:r>
              <a:rPr lang="en-US" sz="1200" b="1" dirty="0">
                <a:cs typeface="Times New Roman"/>
              </a:rPr>
              <a:t>&lt; 0.3 cm: </a:t>
            </a:r>
            <a:r>
              <a:rPr lang="en-US" sz="1200" dirty="0">
                <a:cs typeface="Times New Roman"/>
              </a:rPr>
              <a:t>ALMA 2030 </a:t>
            </a:r>
          </a:p>
          <a:p>
            <a:pPr marL="308610" indent="-182880">
              <a:buFont typeface="Arial" charset="0"/>
              <a:buChar char="•"/>
            </a:pPr>
            <a:r>
              <a:rPr lang="en-US" sz="1200" b="1" dirty="0">
                <a:solidFill>
                  <a:srgbClr val="C00000"/>
                </a:solidFill>
                <a:cs typeface="Times New Roman"/>
              </a:rPr>
              <a:t>0.3 to 3 cm: ngVLA</a:t>
            </a:r>
          </a:p>
          <a:p>
            <a:pPr marL="308610" indent="-182880">
              <a:buFont typeface="Arial" charset="0"/>
              <a:buChar char="•"/>
            </a:pPr>
            <a:r>
              <a:rPr lang="en-US" sz="1200" b="1" dirty="0">
                <a:cs typeface="Times New Roman"/>
              </a:rPr>
              <a:t>&gt; 3 cm: </a:t>
            </a:r>
            <a:r>
              <a:rPr lang="en-US" sz="1200" dirty="0">
                <a:cs typeface="Times New Roman"/>
              </a:rPr>
              <a:t>SKA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690" y="4078046"/>
            <a:ext cx="254691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Times New Roman" charset="0"/>
                <a:ea typeface="Times New Roman" charset="0"/>
                <a:cs typeface="Times New Roman" charset="0"/>
              </a:rPr>
              <a:t>http://ngvla.nrao.edu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9608" y="2337112"/>
            <a:ext cx="2906356" cy="2055208"/>
            <a:chOff x="73506" y="2428551"/>
            <a:chExt cx="2661526" cy="1882077"/>
          </a:xfrm>
        </p:grpSpPr>
        <p:pic>
          <p:nvPicPr>
            <p:cNvPr id="20" name="Picture 19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06" y="2428551"/>
              <a:ext cx="2661526" cy="1882077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753836" y="2868100"/>
              <a:ext cx="130086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89644" y="2651439"/>
              <a:ext cx="784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550 km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5BEAA-B972-9348-8C54-C2B0AC080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333" y="2340994"/>
            <a:ext cx="3325393" cy="2139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8805C-C32E-6343-A280-EBED968130C8}"/>
              </a:ext>
            </a:extLst>
          </p:cNvPr>
          <p:cNvSpPr txBox="1"/>
          <p:nvPr/>
        </p:nvSpPr>
        <p:spPr>
          <a:xfrm>
            <a:off x="5067711" y="3005326"/>
            <a:ext cx="1349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Bridging ALMA/SKA Scientifically</a:t>
            </a:r>
          </a:p>
        </p:txBody>
      </p:sp>
      <p:pic>
        <p:nvPicPr>
          <p:cNvPr id="15" name="Grafik 5">
            <a:extLst>
              <a:ext uri="{FF2B5EF4-FFF2-40B4-BE49-F238E27FC236}">
                <a16:creationId xmlns:a16="http://schemas.microsoft.com/office/drawing/2014/main" id="{281DCFA0-814C-834A-8DA3-2816F78913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074" y="0"/>
            <a:ext cx="3093235" cy="3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1B4759-4E86-5A45-92D5-6560B2346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01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43566-FF7B-B841-B03B-E230BE1F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E7115-1F3E-C642-B488-8FC71A55A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4C7FD-A80C-004B-90EC-2770E00DC2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8" t="-1803" r="498" b="60911"/>
          <a:stretch/>
        </p:blipFill>
        <p:spPr>
          <a:xfrm>
            <a:off x="154898" y="81036"/>
            <a:ext cx="1641796" cy="1362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2F497C-DFFD-D64A-897E-2EDF02A35A06}"/>
              </a:ext>
            </a:extLst>
          </p:cNvPr>
          <p:cNvSpPr txBox="1"/>
          <p:nvPr/>
        </p:nvSpPr>
        <p:spPr>
          <a:xfrm>
            <a:off x="154898" y="4687167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>
                <a:solidFill>
                  <a:schemeClr val="bg2"/>
                </a:solidFill>
              </a:rPr>
              <a:t>ngvla.nrao.edu</a:t>
            </a:r>
            <a:endParaRPr lang="en-US" sz="18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E307D-6CAB-CC4F-ADF3-B88DCC12E47C}"/>
              </a:ext>
            </a:extLst>
          </p:cNvPr>
          <p:cNvSpPr txBox="1"/>
          <p:nvPr/>
        </p:nvSpPr>
        <p:spPr>
          <a:xfrm>
            <a:off x="307297" y="1652026"/>
            <a:ext cx="6363451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r>
              <a:rPr lang="en-US" sz="1400" b="1" i="1" dirty="0">
                <a:latin typeface="+mj-lt"/>
                <a:cs typeface="Times New Roman"/>
              </a:rPr>
              <a:t>Unveiling the Formation of Solar System Analogues on Terrestrial Scales</a:t>
            </a:r>
            <a:endParaRPr lang="en-US" sz="200" b="1" i="1" dirty="0">
              <a:latin typeface="+mj-lt"/>
              <a:cs typeface="Times New Roman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endParaRPr lang="en-US" sz="1400" b="1" i="1" dirty="0">
              <a:latin typeface="+mj-lt"/>
              <a:cs typeface="Times New Roman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r>
              <a:rPr lang="en-US" sz="1400" b="1" i="1" dirty="0">
                <a:latin typeface="+mj-lt"/>
                <a:cs typeface="Times New Roman"/>
              </a:rPr>
              <a:t>Probing the Initial Conditions for Planetary Systems and Life with Astrochemistry</a:t>
            </a:r>
            <a:endParaRPr lang="en-US" sz="200" b="1" i="1" dirty="0">
              <a:latin typeface="+mj-lt"/>
              <a:cs typeface="Times New Roman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endParaRPr lang="en-US" sz="1400" b="1" i="1" dirty="0">
              <a:latin typeface="+mj-lt"/>
              <a:cs typeface="Times New Roman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r>
              <a:rPr lang="en-US" sz="1400" b="1" i="1" dirty="0">
                <a:latin typeface="+mj-lt"/>
                <a:cs typeface="Times New Roman"/>
              </a:rPr>
              <a:t>Charting the Assembly, Structure, and Evolution of Galaxies Over Cosmic Time</a:t>
            </a:r>
            <a:endParaRPr lang="en-US" sz="200" dirty="0">
              <a:latin typeface="+mj-lt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endParaRPr lang="en-US" sz="1400" b="1" i="1" dirty="0">
              <a:latin typeface="+mj-lt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r>
              <a:rPr lang="en-US" sz="1400" b="1" i="1" dirty="0">
                <a:latin typeface="+mj-lt"/>
              </a:rPr>
              <a:t>Using Pulsars in the Galactic Center as Fundamental Tests of Gravity</a:t>
            </a:r>
            <a:endParaRPr lang="en-US" sz="200" dirty="0">
              <a:latin typeface="+mj-lt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endParaRPr lang="en-US" sz="1400" b="1" i="1" dirty="0">
              <a:latin typeface="+mj-lt"/>
            </a:endParaRPr>
          </a:p>
          <a:p>
            <a:pPr marL="445770" indent="-342900">
              <a:spcBef>
                <a:spcPts val="338"/>
              </a:spcBef>
              <a:buFont typeface="+mj-lt"/>
              <a:buAutoNum type="arabicPeriod"/>
            </a:pPr>
            <a:r>
              <a:rPr lang="en-US" sz="1400" b="1" i="1" dirty="0">
                <a:latin typeface="+mj-lt"/>
              </a:rPr>
              <a:t>Understanding the Formation and Evolution of Stellar and Supermassive </a:t>
            </a:r>
            <a:br>
              <a:rPr lang="en-US" sz="1400" b="1" i="1" dirty="0">
                <a:latin typeface="+mj-lt"/>
              </a:rPr>
            </a:br>
            <a:r>
              <a:rPr lang="en-US" sz="1400" b="1" i="1" dirty="0">
                <a:latin typeface="+mj-lt"/>
              </a:rPr>
              <a:t>BH’s  in the Era of Multi-Messenger Astronomy</a:t>
            </a:r>
            <a:endParaRPr lang="en-US" sz="1400" dirty="0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E21B27-E123-F14C-BBF5-A06B43591D7E}"/>
              </a:ext>
            </a:extLst>
          </p:cNvPr>
          <p:cNvSpPr txBox="1">
            <a:spLocks/>
          </p:cNvSpPr>
          <p:nvPr/>
        </p:nvSpPr>
        <p:spPr>
          <a:xfrm>
            <a:off x="2117557" y="261602"/>
            <a:ext cx="5269831" cy="1205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The </a:t>
            </a:r>
            <a:r>
              <a:rPr lang="en-US" sz="3200" b="1" dirty="0" err="1">
                <a:solidFill>
                  <a:schemeClr val="bg1"/>
                </a:solidFill>
              </a:rPr>
              <a:t>ngVLA</a:t>
            </a:r>
            <a:r>
              <a:rPr lang="en-US" sz="3200" b="1" dirty="0">
                <a:solidFill>
                  <a:schemeClr val="bg1"/>
                </a:solidFill>
              </a:rPr>
              <a:t> Key Science Goals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BD33B8C-E4AE-9F46-B16B-DEA5E4DB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8201" y="113253"/>
            <a:ext cx="2196865" cy="923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Current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Distribution of Antennas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435425" y="2332001"/>
            <a:ext cx="25933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1200" dirty="0"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2115" y="3509138"/>
            <a:ext cx="189530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1002" y="3500823"/>
            <a:ext cx="109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350 miles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5" y="2021951"/>
            <a:ext cx="3394248" cy="24725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99022"/>
              </p:ext>
            </p:extLst>
          </p:nvPr>
        </p:nvGraphicFramePr>
        <p:xfrm>
          <a:off x="75668" y="1096581"/>
          <a:ext cx="3312891" cy="92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496">
                  <a:extLst>
                    <a:ext uri="{9D8B030D-6E8A-4147-A177-3AD203B41FA5}">
                      <a16:colId xmlns:a16="http://schemas.microsoft.com/office/drawing/2014/main" val="3425526133"/>
                    </a:ext>
                  </a:extLst>
                </a:gridCol>
                <a:gridCol w="1776395">
                  <a:extLst>
                    <a:ext uri="{9D8B030D-6E8A-4147-A177-3AD203B41FA5}">
                      <a16:colId xmlns:a16="http://schemas.microsoft.com/office/drawing/2014/main" val="2949434770"/>
                    </a:ext>
                  </a:extLst>
                </a:gridCol>
              </a:tblGrid>
              <a:tr h="231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Radius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Collecting Area Fraction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266694"/>
                  </a:ext>
                </a:extLst>
              </a:tr>
              <a:tr h="231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0 km &lt; R &lt; 1.3 km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44% (94 antennas)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172884"/>
                  </a:ext>
                </a:extLst>
              </a:tr>
              <a:tr h="231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1.3 km &lt; R &lt; 36 km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35% (74 antennas)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562516"/>
                  </a:ext>
                </a:extLst>
              </a:tr>
              <a:tr h="231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36 km &lt; R &lt; 1000 km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21% (</a:t>
                      </a:r>
                      <a:r>
                        <a:rPr lang="en-US" sz="1100">
                          <a:effectLst/>
                        </a:rPr>
                        <a:t>46 antennas)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402394"/>
                  </a:ext>
                </a:extLst>
              </a:tr>
            </a:tbl>
          </a:graphicData>
        </a:graphic>
      </p:graphicFrame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F622C45-A3AA-0549-B3A6-4F71119772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233" y="2852"/>
            <a:ext cx="5667045" cy="3232101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DB3452F-0958-0F43-A79A-E9A85C2AB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50131"/>
              </p:ext>
            </p:extLst>
          </p:nvPr>
        </p:nvGraphicFramePr>
        <p:xfrm>
          <a:off x="3799781" y="3283078"/>
          <a:ext cx="2031074" cy="1122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28">
                  <a:extLst>
                    <a:ext uri="{9D8B030D-6E8A-4147-A177-3AD203B41FA5}">
                      <a16:colId xmlns:a16="http://schemas.microsoft.com/office/drawing/2014/main" val="2451474212"/>
                    </a:ext>
                  </a:extLst>
                </a:gridCol>
                <a:gridCol w="844288">
                  <a:extLst>
                    <a:ext uri="{9D8B030D-6E8A-4147-A177-3AD203B41FA5}">
                      <a16:colId xmlns:a16="http://schemas.microsoft.com/office/drawing/2014/main" val="2890969359"/>
                    </a:ext>
                  </a:extLst>
                </a:gridCol>
                <a:gridCol w="910958">
                  <a:extLst>
                    <a:ext uri="{9D8B030D-6E8A-4147-A177-3AD203B41FA5}">
                      <a16:colId xmlns:a16="http://schemas.microsoft.com/office/drawing/2014/main" val="4187576114"/>
                    </a:ext>
                  </a:extLst>
                </a:gridCol>
              </a:tblGrid>
              <a:tr h="16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Qty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Location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Notes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1492242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Puerto Rico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Arecibo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0272087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St. Croix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VLBA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3510792"/>
                  </a:ext>
                </a:extLst>
              </a:tr>
              <a:tr h="216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Kauai, HI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Kokee</a:t>
                      </a:r>
                      <a:r>
                        <a:rPr lang="en-US" sz="900" u="none" strike="noStrike" dirty="0">
                          <a:effectLst/>
                        </a:rPr>
                        <a:t> Park Obs.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2678258"/>
                  </a:ext>
                </a:extLst>
              </a:tr>
              <a:tr h="180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Hawaii, HI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Not MK Site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6951736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Hancock, 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VLBA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65811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9F64B0-0B85-2048-843F-8D2E1709E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68021"/>
              </p:ext>
            </p:extLst>
          </p:nvPr>
        </p:nvGraphicFramePr>
        <p:xfrm>
          <a:off x="6015877" y="3283078"/>
          <a:ext cx="2031074" cy="112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828">
                  <a:extLst>
                    <a:ext uri="{9D8B030D-6E8A-4147-A177-3AD203B41FA5}">
                      <a16:colId xmlns:a16="http://schemas.microsoft.com/office/drawing/2014/main" val="2451474212"/>
                    </a:ext>
                  </a:extLst>
                </a:gridCol>
                <a:gridCol w="844288">
                  <a:extLst>
                    <a:ext uri="{9D8B030D-6E8A-4147-A177-3AD203B41FA5}">
                      <a16:colId xmlns:a16="http://schemas.microsoft.com/office/drawing/2014/main" val="2890969359"/>
                    </a:ext>
                  </a:extLst>
                </a:gridCol>
                <a:gridCol w="910958">
                  <a:extLst>
                    <a:ext uri="{9D8B030D-6E8A-4147-A177-3AD203B41FA5}">
                      <a16:colId xmlns:a16="http://schemas.microsoft.com/office/drawing/2014/main" val="4187576114"/>
                    </a:ext>
                  </a:extLst>
                </a:gridCol>
              </a:tblGrid>
              <a:tr h="164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Qty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Location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Notes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1492242"/>
                  </a:ext>
                </a:extLst>
              </a:tr>
              <a:tr h="214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Green Bank, WV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GBO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83702293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Brewster, WA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VLBA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3042470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Penticton, BC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DRAO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592974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North Liberty, 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VLBA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1480372"/>
                  </a:ext>
                </a:extLst>
              </a:tr>
              <a:tr h="184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Owens Valley, CA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VLBA site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2775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C1E4C2-E5C8-4747-A2DE-720A25211D20}"/>
              </a:ext>
            </a:extLst>
          </p:cNvPr>
          <p:cNvSpPr txBox="1"/>
          <p:nvPr/>
        </p:nvSpPr>
        <p:spPr>
          <a:xfrm>
            <a:off x="8013751" y="3641489"/>
            <a:ext cx="12346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+30 additional </a:t>
            </a:r>
            <a:br>
              <a:rPr lang="en-US" dirty="0"/>
            </a:br>
            <a:r>
              <a:rPr lang="en-US" dirty="0"/>
              <a:t>LBA antennas</a:t>
            </a:r>
          </a:p>
        </p:txBody>
      </p:sp>
    </p:spTree>
    <p:extLst>
      <p:ext uri="{BB962C8B-B14F-4D97-AF65-F5344CB8AC3E}">
        <p14:creationId xmlns:p14="http://schemas.microsoft.com/office/powerpoint/2010/main" val="18390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2034DC8-C095-B144-BBF1-1A14C7DAF3B0}"/>
              </a:ext>
            </a:extLst>
          </p:cNvPr>
          <p:cNvCxnSpPr>
            <a:cxnSpLocks/>
          </p:cNvCxnSpPr>
          <p:nvPr/>
        </p:nvCxnSpPr>
        <p:spPr>
          <a:xfrm>
            <a:off x="1352604" y="3163508"/>
            <a:ext cx="0" cy="106041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702BDD-C0F4-0943-A343-A392C9C796C5}"/>
              </a:ext>
            </a:extLst>
          </p:cNvPr>
          <p:cNvCxnSpPr>
            <a:cxnSpLocks/>
          </p:cNvCxnSpPr>
          <p:nvPr/>
        </p:nvCxnSpPr>
        <p:spPr>
          <a:xfrm>
            <a:off x="601335" y="3144932"/>
            <a:ext cx="0" cy="1377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0EB6-0FA6-D946-88E2-81D76822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A3FA-37C8-B64A-9EE6-D07431EEED5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D3DE0-C102-5543-9941-6B5E1BE3C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98" y="1118641"/>
            <a:ext cx="1724534" cy="795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D741E0-3563-764E-BE48-D6F90A920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1" y="1915669"/>
            <a:ext cx="797026" cy="797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7B7BD4-F575-F24C-B0B4-3535B1C378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061" y="678475"/>
            <a:ext cx="1090103" cy="1065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F8979A-4EA6-4844-94FD-8DA02BCF2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550" y="1744239"/>
            <a:ext cx="1719578" cy="9618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EC0A24-5DE8-6848-9677-52B3227A5C5A}"/>
              </a:ext>
            </a:extLst>
          </p:cNvPr>
          <p:cNvSpPr txBox="1"/>
          <p:nvPr/>
        </p:nvSpPr>
        <p:spPr>
          <a:xfrm>
            <a:off x="64008" y="28448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535E0-E039-D042-B53F-52839E5CC729}"/>
              </a:ext>
            </a:extLst>
          </p:cNvPr>
          <p:cNvSpPr txBox="1"/>
          <p:nvPr/>
        </p:nvSpPr>
        <p:spPr>
          <a:xfrm>
            <a:off x="947816" y="28448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5C0B5D-C161-AC43-9FCA-E7EA5D5EF740}"/>
              </a:ext>
            </a:extLst>
          </p:cNvPr>
          <p:cNvSpPr txBox="1"/>
          <p:nvPr/>
        </p:nvSpPr>
        <p:spPr>
          <a:xfrm>
            <a:off x="3125931" y="28448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D9AF8-3F67-B74F-8C52-9AB2D331EF30}"/>
              </a:ext>
            </a:extLst>
          </p:cNvPr>
          <p:cNvSpPr txBox="1"/>
          <p:nvPr/>
        </p:nvSpPr>
        <p:spPr>
          <a:xfrm>
            <a:off x="5445239" y="285056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45D696-A484-B145-8B55-F3E6195BF1DA}"/>
              </a:ext>
            </a:extLst>
          </p:cNvPr>
          <p:cNvSpPr txBox="1"/>
          <p:nvPr/>
        </p:nvSpPr>
        <p:spPr>
          <a:xfrm>
            <a:off x="7865028" y="28448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8653A0-D30E-8D4B-B45A-5EC13799BAF7}"/>
              </a:ext>
            </a:extLst>
          </p:cNvPr>
          <p:cNvSpPr txBox="1"/>
          <p:nvPr/>
        </p:nvSpPr>
        <p:spPr>
          <a:xfrm>
            <a:off x="1539591" y="46762"/>
            <a:ext cx="289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Project Timeline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E4724A6-B61A-444E-B5B1-B82ED76823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926" y="1887867"/>
            <a:ext cx="1234780" cy="8198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F30FD5C-9083-5446-B946-DBD8BCDDB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425" y="1870155"/>
            <a:ext cx="1219073" cy="8094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035529-0226-CE47-A073-DE6CADD517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690" y="631537"/>
            <a:ext cx="1462865" cy="11821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CBAA3E-B2C1-3144-B710-FB298A265C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313" y="1920967"/>
            <a:ext cx="1591056" cy="7455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5FFBB42-63CD-154A-94FB-6A9DABF56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05" y="480996"/>
            <a:ext cx="1710023" cy="96188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33D6EC8-E5F0-1446-8E57-400C4B3609D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58" y="744193"/>
            <a:ext cx="1306173" cy="1897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CD44B50-A103-9847-B461-17AE8311722A}"/>
              </a:ext>
            </a:extLst>
          </p:cNvPr>
          <p:cNvSpPr/>
          <p:nvPr/>
        </p:nvSpPr>
        <p:spPr>
          <a:xfrm>
            <a:off x="-6373" y="3210873"/>
            <a:ext cx="115214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ngVLA Submission to Astro2020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D9A641-49F7-334D-A018-05AF0B49E339}"/>
              </a:ext>
            </a:extLst>
          </p:cNvPr>
          <p:cNvSpPr/>
          <p:nvPr/>
        </p:nvSpPr>
        <p:spPr>
          <a:xfrm>
            <a:off x="196616" y="4194291"/>
            <a:ext cx="291693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Astro2020 Recommendation Published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B5240F0-9F2C-C743-83EB-5517BF719182}"/>
              </a:ext>
            </a:extLst>
          </p:cNvPr>
          <p:cNvSpPr/>
          <p:nvPr/>
        </p:nvSpPr>
        <p:spPr>
          <a:xfrm>
            <a:off x="1404838" y="3716094"/>
            <a:ext cx="20101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Submit ngVLA Proposal to NSF/MREFC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8D49F6A-720F-6842-880F-5BC30EA37C48}"/>
              </a:ext>
            </a:extLst>
          </p:cNvPr>
          <p:cNvSpPr/>
          <p:nvPr/>
        </p:nvSpPr>
        <p:spPr>
          <a:xfrm>
            <a:off x="1666014" y="3190940"/>
            <a:ext cx="16678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Prototype Delivered to VLA Site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720A78C-AA21-AC44-A375-A081C8EE5796}"/>
              </a:ext>
            </a:extLst>
          </p:cNvPr>
          <p:cNvSpPr/>
          <p:nvPr/>
        </p:nvSpPr>
        <p:spPr>
          <a:xfrm>
            <a:off x="3444720" y="3173617"/>
            <a:ext cx="18178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ngVLA Construction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F9FA14F-277F-9A43-8259-F7DD3468DE2B}"/>
              </a:ext>
            </a:extLst>
          </p:cNvPr>
          <p:cNvSpPr/>
          <p:nvPr/>
        </p:nvSpPr>
        <p:spPr>
          <a:xfrm>
            <a:off x="5483801" y="3191098"/>
            <a:ext cx="21263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Initiate ngVLA Early Science </a:t>
            </a:r>
            <a:br>
              <a:rPr lang="en-US" dirty="0"/>
            </a:br>
            <a:r>
              <a:rPr lang="en-US" dirty="0"/>
              <a:t>(&gt; VLA capabilities)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3A6A94-3947-0D47-A9E5-1B217A10C35F}"/>
              </a:ext>
            </a:extLst>
          </p:cNvPr>
          <p:cNvSpPr/>
          <p:nvPr/>
        </p:nvSpPr>
        <p:spPr>
          <a:xfrm>
            <a:off x="7452698" y="3528563"/>
            <a:ext cx="15724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Achieve Full</a:t>
            </a:r>
            <a:br>
              <a:rPr lang="en-US" dirty="0"/>
            </a:br>
            <a:r>
              <a:rPr lang="en-US" dirty="0"/>
              <a:t>Science Operations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E48420-AA5B-1B48-AD85-A3F3B19C0660}"/>
              </a:ext>
            </a:extLst>
          </p:cNvPr>
          <p:cNvSpPr/>
          <p:nvPr/>
        </p:nvSpPr>
        <p:spPr>
          <a:xfrm>
            <a:off x="2920568" y="3557990"/>
            <a:ext cx="20567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Complete NSF/MREFC FDR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93BA7B-48A8-3A41-B033-625541C4709C}"/>
              </a:ext>
            </a:extLst>
          </p:cNvPr>
          <p:cNvCxnSpPr>
            <a:cxnSpLocks/>
          </p:cNvCxnSpPr>
          <p:nvPr/>
        </p:nvCxnSpPr>
        <p:spPr>
          <a:xfrm>
            <a:off x="1667841" y="3163508"/>
            <a:ext cx="0" cy="55258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9EB41DA-E2CE-4741-8EE6-FF82335EBFEE}"/>
              </a:ext>
            </a:extLst>
          </p:cNvPr>
          <p:cNvCxnSpPr>
            <a:cxnSpLocks/>
          </p:cNvCxnSpPr>
          <p:nvPr/>
        </p:nvCxnSpPr>
        <p:spPr>
          <a:xfrm>
            <a:off x="2778131" y="3094626"/>
            <a:ext cx="0" cy="1377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EBA5AE4-6273-2E47-AD3D-932D1B36764A}"/>
              </a:ext>
            </a:extLst>
          </p:cNvPr>
          <p:cNvCxnSpPr>
            <a:cxnSpLocks/>
          </p:cNvCxnSpPr>
          <p:nvPr/>
        </p:nvCxnSpPr>
        <p:spPr>
          <a:xfrm>
            <a:off x="3703006" y="3109550"/>
            <a:ext cx="0" cy="1377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C517ABE-D747-464C-8E72-9BDE22936690}"/>
              </a:ext>
            </a:extLst>
          </p:cNvPr>
          <p:cNvCxnSpPr>
            <a:cxnSpLocks/>
          </p:cNvCxnSpPr>
          <p:nvPr/>
        </p:nvCxnSpPr>
        <p:spPr>
          <a:xfrm>
            <a:off x="3335211" y="3094626"/>
            <a:ext cx="0" cy="4633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17D4FF0-0DFA-6749-8596-CFB04FC93AE8}"/>
              </a:ext>
            </a:extLst>
          </p:cNvPr>
          <p:cNvCxnSpPr>
            <a:cxnSpLocks/>
          </p:cNvCxnSpPr>
          <p:nvPr/>
        </p:nvCxnSpPr>
        <p:spPr>
          <a:xfrm>
            <a:off x="5877423" y="3098687"/>
            <a:ext cx="0" cy="1377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E2A38C6-7DBE-FC44-BBE7-0DAF7951BAA7}"/>
              </a:ext>
            </a:extLst>
          </p:cNvPr>
          <p:cNvCxnSpPr>
            <a:cxnSpLocks/>
          </p:cNvCxnSpPr>
          <p:nvPr/>
        </p:nvCxnSpPr>
        <p:spPr>
          <a:xfrm>
            <a:off x="8256573" y="3099500"/>
            <a:ext cx="0" cy="41735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36174F-D19F-3E4A-9CD9-5F1D28768B2C}"/>
              </a:ext>
            </a:extLst>
          </p:cNvPr>
          <p:cNvSpPr txBox="1"/>
          <p:nvPr/>
        </p:nvSpPr>
        <p:spPr>
          <a:xfrm>
            <a:off x="1971536" y="2844850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2EF9BB-A9FA-5145-87A8-1790812DE079}"/>
              </a:ext>
            </a:extLst>
          </p:cNvPr>
          <p:cNvCxnSpPr>
            <a:cxnSpLocks/>
          </p:cNvCxnSpPr>
          <p:nvPr/>
        </p:nvCxnSpPr>
        <p:spPr>
          <a:xfrm>
            <a:off x="64008" y="3115961"/>
            <a:ext cx="896112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42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10876</TotalTime>
  <Words>457</Words>
  <Application>Microsoft Macintosh PowerPoint</Application>
  <PresentationFormat>On-screen Show (16:9)</PresentationFormat>
  <Paragraphs>107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Orbitron Medium</vt:lpstr>
      <vt:lpstr>Times New Roman</vt:lpstr>
      <vt:lpstr>Wingdings</vt:lpstr>
      <vt:lpstr>Office Theme</vt:lpstr>
      <vt:lpstr>A next-generation Very Large Array</vt:lpstr>
      <vt:lpstr>A next-generation  Very Large Array (ngVLA)</vt:lpstr>
      <vt:lpstr>PowerPoint Presentation</vt:lpstr>
      <vt:lpstr>Current Distribution of Antennas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Murphy, Eric Joseph (ejm4v)</cp:lastModifiedBy>
  <cp:revision>391</cp:revision>
  <dcterms:created xsi:type="dcterms:W3CDTF">2016-12-02T21:40:55Z</dcterms:created>
  <dcterms:modified xsi:type="dcterms:W3CDTF">2021-06-07T17:32:56Z</dcterms:modified>
</cp:coreProperties>
</file>