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57" r:id="rId2"/>
    <p:sldId id="256" r:id="rId3"/>
    <p:sldId id="258" r:id="rId4"/>
  </p:sldIdLst>
  <p:sldSz cx="32918400" cy="38404800"/>
  <p:notesSz cx="6858000" cy="9144000"/>
  <p:defaultTextStyle>
    <a:defPPr>
      <a:defRPr lang="en-US"/>
    </a:defPPr>
    <a:lvl1pPr marL="0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1pPr>
    <a:lvl2pPr marL="1711757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2pPr>
    <a:lvl3pPr marL="3423514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3pPr>
    <a:lvl4pPr marL="5135270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4pPr>
    <a:lvl5pPr marL="6847027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5pPr>
    <a:lvl6pPr marL="8558784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6pPr>
    <a:lvl7pPr marL="10270541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7pPr>
    <a:lvl8pPr marL="11982298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8pPr>
    <a:lvl9pPr marL="13694054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64" userDrawn="1">
          <p15:clr>
            <a:srgbClr val="A4A3A4"/>
          </p15:clr>
        </p15:guide>
        <p15:guide id="2" pos="19872" userDrawn="1">
          <p15:clr>
            <a:srgbClr val="A4A3A4"/>
          </p15:clr>
        </p15:guide>
        <p15:guide id="3" orient="horz" pos="3456" userDrawn="1">
          <p15:clr>
            <a:srgbClr val="A4A3A4"/>
          </p15:clr>
        </p15:guide>
        <p15:guide id="4" orient="horz" pos="21024" userDrawn="1">
          <p15:clr>
            <a:srgbClr val="A4A3A4"/>
          </p15:clr>
        </p15:guide>
        <p15:guide id="5" pos="7200" userDrawn="1">
          <p15:clr>
            <a:srgbClr val="A4A3A4"/>
          </p15:clr>
        </p15:guide>
        <p15:guide id="6" pos="13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/>
    <p:restoredTop sz="94674"/>
  </p:normalViewPr>
  <p:slideViewPr>
    <p:cSldViewPr snapToGrid="0" snapToObjects="1">
      <p:cViewPr>
        <p:scale>
          <a:sx n="35" d="100"/>
          <a:sy n="35" d="100"/>
        </p:scale>
        <p:origin x="576" y="-2856"/>
      </p:cViewPr>
      <p:guideLst>
        <p:guide pos="864"/>
        <p:guide pos="19872"/>
        <p:guide orient="horz" pos="3456"/>
        <p:guide orient="horz" pos="21024"/>
        <p:guide pos="7200"/>
        <p:guide pos="13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0F994-2190-4C4A-8050-9F80F5912C70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06613" y="1143000"/>
            <a:ext cx="2644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B12D0-B41A-1C4F-B04C-47610AE62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14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3E8C576-C3F4-6141-9425-54ABB227E617}"/>
              </a:ext>
            </a:extLst>
          </p:cNvPr>
          <p:cNvSpPr/>
          <p:nvPr userDrawn="1"/>
        </p:nvSpPr>
        <p:spPr>
          <a:xfrm>
            <a:off x="-32802" y="0"/>
            <a:ext cx="5944978" cy="4343400"/>
          </a:xfrm>
          <a:prstGeom prst="rect">
            <a:avLst/>
          </a:prstGeom>
          <a:solidFill>
            <a:srgbClr val="0074A7"/>
          </a:solidFill>
          <a:ln w="0">
            <a:solidFill>
              <a:srgbClr val="16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50951-C6BD-F24B-B235-9B75885AE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317" t="11562" r="9684" b="11562"/>
          <a:stretch/>
        </p:blipFill>
        <p:spPr>
          <a:xfrm>
            <a:off x="16459200" y="34747200"/>
            <a:ext cx="16459200" cy="3657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A552E9-F2D8-5545-9D65-DC368AB2D631}"/>
              </a:ext>
            </a:extLst>
          </p:cNvPr>
          <p:cNvSpPr/>
          <p:nvPr userDrawn="1"/>
        </p:nvSpPr>
        <p:spPr>
          <a:xfrm>
            <a:off x="0" y="4343401"/>
            <a:ext cx="32918400" cy="30403798"/>
          </a:xfrm>
          <a:prstGeom prst="rect">
            <a:avLst/>
          </a:prstGeom>
          <a:solidFill>
            <a:srgbClr val="0074A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2CA30C-F02D-EA43-BA2B-D33E379DD75A}"/>
              </a:ext>
            </a:extLst>
          </p:cNvPr>
          <p:cNvCxnSpPr>
            <a:cxnSpLocks/>
          </p:cNvCxnSpPr>
          <p:nvPr userDrawn="1"/>
        </p:nvCxnSpPr>
        <p:spPr>
          <a:xfrm>
            <a:off x="0" y="34748197"/>
            <a:ext cx="32918400" cy="0"/>
          </a:xfrm>
          <a:prstGeom prst="line">
            <a:avLst/>
          </a:prstGeom>
          <a:ln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5195FAA-580E-0A4E-A86C-41467FD20620}"/>
              </a:ext>
            </a:extLst>
          </p:cNvPr>
          <p:cNvSpPr/>
          <p:nvPr userDrawn="1"/>
        </p:nvSpPr>
        <p:spPr>
          <a:xfrm>
            <a:off x="1410306" y="37503677"/>
            <a:ext cx="8411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The National Radio Astronomy Observatory is a facility of the National Science Foundation operated under cooperative agreement by Associated Universities, Inc.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6F6942-0FBF-2247-9678-C5FA6AA11299}"/>
              </a:ext>
            </a:extLst>
          </p:cNvPr>
          <p:cNvCxnSpPr>
            <a:cxnSpLocks/>
          </p:cNvCxnSpPr>
          <p:nvPr userDrawn="1"/>
        </p:nvCxnSpPr>
        <p:spPr>
          <a:xfrm>
            <a:off x="0" y="4343400"/>
            <a:ext cx="32918400" cy="0"/>
          </a:xfrm>
          <a:prstGeom prst="line">
            <a:avLst/>
          </a:prstGeom>
          <a:ln w="25400"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5152F57-89F1-554B-93B7-8312F221C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35234764"/>
            <a:ext cx="2108200" cy="212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64FC48-F952-9D4B-BCDC-44E9D1E49E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65100" y="35490392"/>
            <a:ext cx="2687227" cy="1609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FF3260-46D5-2943-A88D-6D8198F0B3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0358" y="35380813"/>
            <a:ext cx="18288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883B22-1045-3C43-AFD4-19728D5DD6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4887" y="815340"/>
            <a:ext cx="314960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97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64" userDrawn="1">
          <p15:clr>
            <a:srgbClr val="FBAE40"/>
          </p15:clr>
        </p15:guide>
        <p15:guide id="2" pos="19872" userDrawn="1">
          <p15:clr>
            <a:srgbClr val="FBAE40"/>
          </p15:clr>
        </p15:guide>
        <p15:guide id="3" orient="horz" pos="3456" userDrawn="1">
          <p15:clr>
            <a:srgbClr val="FBAE40"/>
          </p15:clr>
        </p15:guide>
        <p15:guide id="4" pos="10368" userDrawn="1">
          <p15:clr>
            <a:srgbClr val="FBAE40"/>
          </p15:clr>
        </p15:guide>
        <p15:guide id="5" orient="horz" pos="210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A552E9-F2D8-5545-9D65-DC368AB2D631}"/>
              </a:ext>
            </a:extLst>
          </p:cNvPr>
          <p:cNvSpPr/>
          <p:nvPr userDrawn="1"/>
        </p:nvSpPr>
        <p:spPr>
          <a:xfrm>
            <a:off x="0" y="4343401"/>
            <a:ext cx="32918400" cy="30403798"/>
          </a:xfrm>
          <a:prstGeom prst="rect">
            <a:avLst/>
          </a:prstGeom>
          <a:solidFill>
            <a:srgbClr val="0074A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2CA30C-F02D-EA43-BA2B-D33E379DD75A}"/>
              </a:ext>
            </a:extLst>
          </p:cNvPr>
          <p:cNvCxnSpPr>
            <a:cxnSpLocks/>
          </p:cNvCxnSpPr>
          <p:nvPr userDrawn="1"/>
        </p:nvCxnSpPr>
        <p:spPr>
          <a:xfrm>
            <a:off x="0" y="34748197"/>
            <a:ext cx="32918400" cy="0"/>
          </a:xfrm>
          <a:prstGeom prst="line">
            <a:avLst/>
          </a:prstGeom>
          <a:ln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B83E47D-4F73-714B-AEC1-EB2CE641A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977" b="39517"/>
          <a:stretch/>
        </p:blipFill>
        <p:spPr>
          <a:xfrm>
            <a:off x="16459200" y="34747198"/>
            <a:ext cx="16459200" cy="36576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B71F34-75F8-2641-AC10-DCA4DD28A0D5}"/>
              </a:ext>
            </a:extLst>
          </p:cNvPr>
          <p:cNvSpPr/>
          <p:nvPr userDrawn="1"/>
        </p:nvSpPr>
        <p:spPr>
          <a:xfrm>
            <a:off x="-32802" y="0"/>
            <a:ext cx="5944978" cy="4343400"/>
          </a:xfrm>
          <a:prstGeom prst="rect">
            <a:avLst/>
          </a:prstGeom>
          <a:solidFill>
            <a:srgbClr val="0074A7"/>
          </a:solidFill>
          <a:ln w="0">
            <a:solidFill>
              <a:srgbClr val="16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5D6DA3-0575-7048-89D2-BB04F1F9A054}"/>
              </a:ext>
            </a:extLst>
          </p:cNvPr>
          <p:cNvCxnSpPr>
            <a:cxnSpLocks/>
          </p:cNvCxnSpPr>
          <p:nvPr userDrawn="1"/>
        </p:nvCxnSpPr>
        <p:spPr>
          <a:xfrm>
            <a:off x="0" y="4343400"/>
            <a:ext cx="32918400" cy="0"/>
          </a:xfrm>
          <a:prstGeom prst="line">
            <a:avLst/>
          </a:prstGeom>
          <a:ln w="25400"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E335A5A-E140-FC48-A0A2-077F78610437}"/>
              </a:ext>
            </a:extLst>
          </p:cNvPr>
          <p:cNvSpPr/>
          <p:nvPr userDrawn="1"/>
        </p:nvSpPr>
        <p:spPr>
          <a:xfrm>
            <a:off x="1410306" y="37503677"/>
            <a:ext cx="8411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The National Radio Astronomy Observatory is a facility of the National Science Foundation operated under cooperative agreement by Associated Universities, Inc.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5F9105E-0B4C-1644-8D30-DF5587996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35234764"/>
            <a:ext cx="2108200" cy="2120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834592-C674-0E43-8F5B-CF942C908C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65100" y="35490392"/>
            <a:ext cx="2687227" cy="16096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EDB478-D769-1941-A465-F932997384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0358" y="35380813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D9AAB7-3EE0-A64D-86D8-35CF6F91DFE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4887" y="815340"/>
            <a:ext cx="314960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18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A552E9-F2D8-5545-9D65-DC368AB2D631}"/>
              </a:ext>
            </a:extLst>
          </p:cNvPr>
          <p:cNvSpPr/>
          <p:nvPr userDrawn="1"/>
        </p:nvSpPr>
        <p:spPr>
          <a:xfrm>
            <a:off x="0" y="4343401"/>
            <a:ext cx="32918400" cy="30403798"/>
          </a:xfrm>
          <a:prstGeom prst="rect">
            <a:avLst/>
          </a:prstGeom>
          <a:solidFill>
            <a:srgbClr val="0074A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2CA30C-F02D-EA43-BA2B-D33E379DD75A}"/>
              </a:ext>
            </a:extLst>
          </p:cNvPr>
          <p:cNvCxnSpPr>
            <a:cxnSpLocks/>
          </p:cNvCxnSpPr>
          <p:nvPr userDrawn="1"/>
        </p:nvCxnSpPr>
        <p:spPr>
          <a:xfrm>
            <a:off x="0" y="34748197"/>
            <a:ext cx="32918400" cy="0"/>
          </a:xfrm>
          <a:prstGeom prst="line">
            <a:avLst/>
          </a:prstGeom>
          <a:ln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2C300A9-3131-3343-AC56-B71CEA459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01" t="45451" r="4609" b="20430"/>
          <a:stretch/>
        </p:blipFill>
        <p:spPr>
          <a:xfrm>
            <a:off x="16459201" y="34747199"/>
            <a:ext cx="16459200" cy="36566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357BC06-463B-5C49-9BFB-A30DCA2CA6A8}"/>
              </a:ext>
            </a:extLst>
          </p:cNvPr>
          <p:cNvSpPr/>
          <p:nvPr userDrawn="1"/>
        </p:nvSpPr>
        <p:spPr>
          <a:xfrm>
            <a:off x="-32802" y="0"/>
            <a:ext cx="5944978" cy="4343400"/>
          </a:xfrm>
          <a:prstGeom prst="rect">
            <a:avLst/>
          </a:prstGeom>
          <a:solidFill>
            <a:srgbClr val="0074A7"/>
          </a:solidFill>
          <a:ln w="0">
            <a:solidFill>
              <a:srgbClr val="16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3FB0AB-B4C2-474A-841E-4DB4F2A93B0B}"/>
              </a:ext>
            </a:extLst>
          </p:cNvPr>
          <p:cNvCxnSpPr>
            <a:cxnSpLocks/>
          </p:cNvCxnSpPr>
          <p:nvPr userDrawn="1"/>
        </p:nvCxnSpPr>
        <p:spPr>
          <a:xfrm>
            <a:off x="0" y="4343400"/>
            <a:ext cx="32918400" cy="0"/>
          </a:xfrm>
          <a:prstGeom prst="line">
            <a:avLst/>
          </a:prstGeom>
          <a:ln w="25400"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1D7C01D-CEBA-B148-A2A1-2EC7EFF876E4}"/>
              </a:ext>
            </a:extLst>
          </p:cNvPr>
          <p:cNvSpPr/>
          <p:nvPr userDrawn="1"/>
        </p:nvSpPr>
        <p:spPr>
          <a:xfrm>
            <a:off x="1410306" y="37503677"/>
            <a:ext cx="8411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The National Radio Astronomy Observatory is a facility of the National Science Foundation operated under cooperative agreement by Associated Universities, Inc.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FD62485-6135-0F4C-AE8C-D2CD2039CF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35234764"/>
            <a:ext cx="2108200" cy="2120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A8C9F6-12C1-DB41-80D1-77681F30C2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65100" y="35490392"/>
            <a:ext cx="2687227" cy="16096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34FA76-B4EB-6146-A71D-4DAF7C1374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0358" y="35380813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7D10D8-4C5B-BA4A-B4A0-24B8425FEE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4887" y="815340"/>
            <a:ext cx="314960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34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00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6D9FCB-1696-C34B-8419-89A942158DC4}"/>
              </a:ext>
            </a:extLst>
          </p:cNvPr>
          <p:cNvSpPr txBox="1">
            <a:spLocks/>
          </p:cNvSpPr>
          <p:nvPr/>
        </p:nvSpPr>
        <p:spPr>
          <a:xfrm>
            <a:off x="5955466" y="2332546"/>
            <a:ext cx="25591334" cy="138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Helvetica" pitchFamily="2" charset="0"/>
                <a:ea typeface="Gill Sans MT" charset="0"/>
                <a:cs typeface="Gill Sans MT" charset="0"/>
              </a:rPr>
              <a:t>Authors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9BB2DFA-84DD-4C48-AC78-1878B4178D5F}"/>
              </a:ext>
            </a:extLst>
          </p:cNvPr>
          <p:cNvSpPr txBox="1">
            <a:spLocks/>
          </p:cNvSpPr>
          <p:nvPr/>
        </p:nvSpPr>
        <p:spPr>
          <a:xfrm>
            <a:off x="5955466" y="914402"/>
            <a:ext cx="25591334" cy="1592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38404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480" kern="1200">
                <a:solidFill>
                  <a:srgbClr val="0074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Helvetica" pitchFamily="2" charset="0"/>
              </a:rPr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52689-671E-9643-9E52-E361D1303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09" r="-16667" b="28350"/>
          <a:stretch/>
        </p:blipFill>
        <p:spPr>
          <a:xfrm>
            <a:off x="16459200" y="34747199"/>
            <a:ext cx="1920240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7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D679-9755-334A-9DE9-EF22175CD659}"/>
              </a:ext>
            </a:extLst>
          </p:cNvPr>
          <p:cNvSpPr txBox="1">
            <a:spLocks/>
          </p:cNvSpPr>
          <p:nvPr/>
        </p:nvSpPr>
        <p:spPr>
          <a:xfrm>
            <a:off x="5955466" y="2332546"/>
            <a:ext cx="25591334" cy="138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Helvetica" pitchFamily="2" charset="0"/>
                <a:ea typeface="Gill Sans MT" charset="0"/>
                <a:cs typeface="Gill Sans MT" charset="0"/>
              </a:rPr>
              <a:t>Authors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413DA509-7D8C-2545-9C08-32B2A48E4FAF}"/>
              </a:ext>
            </a:extLst>
          </p:cNvPr>
          <p:cNvSpPr txBox="1">
            <a:spLocks/>
          </p:cNvSpPr>
          <p:nvPr/>
        </p:nvSpPr>
        <p:spPr>
          <a:xfrm>
            <a:off x="5955466" y="914402"/>
            <a:ext cx="25591334" cy="1592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38404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480" kern="1200">
                <a:solidFill>
                  <a:srgbClr val="0074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Helvetica" pitchFamily="2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66851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5881-7A49-2F4F-9C31-606B81AC25FD}"/>
              </a:ext>
            </a:extLst>
          </p:cNvPr>
          <p:cNvSpPr txBox="1">
            <a:spLocks/>
          </p:cNvSpPr>
          <p:nvPr/>
        </p:nvSpPr>
        <p:spPr>
          <a:xfrm>
            <a:off x="5955466" y="2332546"/>
            <a:ext cx="25591334" cy="138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Helvetica" pitchFamily="2" charset="0"/>
                <a:ea typeface="Gill Sans MT" charset="0"/>
                <a:cs typeface="Gill Sans MT" charset="0"/>
              </a:rPr>
              <a:t>Authors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68D443F0-F0D6-4E41-B8FB-2C9BE1F94F43}"/>
              </a:ext>
            </a:extLst>
          </p:cNvPr>
          <p:cNvSpPr txBox="1">
            <a:spLocks/>
          </p:cNvSpPr>
          <p:nvPr/>
        </p:nvSpPr>
        <p:spPr>
          <a:xfrm>
            <a:off x="5955466" y="914402"/>
            <a:ext cx="25591334" cy="1592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38404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480" kern="1200">
                <a:solidFill>
                  <a:srgbClr val="0074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Helvetica" pitchFamily="2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31741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ctr">
        <a:normAutofit/>
      </a:bodyPr>
      <a:lstStyle>
        <a:defPPr algn="l">
          <a:defRPr sz="3600" dirty="0">
            <a:solidFill>
              <a:schemeClr val="tx1"/>
            </a:solidFill>
            <a:latin typeface="Helvetica" pitchFamily="2" charset="0"/>
            <a:ea typeface="Gill Sans MT" charset="0"/>
            <a:cs typeface="Gill Sans M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6</Words>
  <Application>Microsoft Macintosh PowerPoint</Application>
  <PresentationFormat>Custom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Helvetica</vt:lpstr>
      <vt:lpstr>Helvetica Neue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Hellerman</dc:creator>
  <cp:lastModifiedBy>Microsoft Office User</cp:lastModifiedBy>
  <cp:revision>8</cp:revision>
  <dcterms:created xsi:type="dcterms:W3CDTF">2018-11-20T20:25:15Z</dcterms:created>
  <dcterms:modified xsi:type="dcterms:W3CDTF">2021-10-12T14:55:29Z</dcterms:modified>
</cp:coreProperties>
</file>